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DM Sans Bold" pitchFamily="2" charset="77"/>
      <p:regular r:id="rId33"/>
      <p:bold r:id="rId34"/>
    </p:embeddedFont>
    <p:embeddedFont>
      <p:font typeface="Open Sauce" pitchFamily="2" charset="77"/>
      <p:regular r:id="rId35"/>
    </p:embeddedFont>
    <p:embeddedFont>
      <p:font typeface="Open Sauce Bold" pitchFamily="2" charset="77"/>
      <p:regular r:id="rId36"/>
      <p:bold r:id="rId37"/>
    </p:embeddedFont>
    <p:embeddedFont>
      <p:font typeface="Open Sauce Bold Italics" pitchFamily="2" charset="77"/>
      <p:regular r:id="rId38"/>
      <p:bold r:id="rId39"/>
      <p:italic r:id="rId40"/>
      <p:boldItalic r:id="rId41"/>
    </p:embeddedFont>
    <p:embeddedFont>
      <p:font typeface="Open Sauce Italics" pitchFamily="2" charset="77"/>
      <p:regular r:id="rId42"/>
      <p: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592" autoAdjust="0"/>
  </p:normalViewPr>
  <p:slideViewPr>
    <p:cSldViewPr>
      <p:cViewPr varScale="1">
        <p:scale>
          <a:sx n="69" d="100"/>
          <a:sy n="69" d="100"/>
        </p:scale>
        <p:origin x="92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“syntax alone is not sufficient for semantics” (344)</a:t>
            </a:r>
          </a:p>
          <a:p>
            <a:endParaRPr lang="en-US"/>
          </a:p>
          <a:p>
            <a:r>
              <a:rPr lang="en-US"/>
              <a:t>Semantics: the meaning or content of a symbol.</a:t>
            </a:r>
          </a:p>
          <a:p>
            <a:r>
              <a:rPr lang="en-US"/>
              <a:t>	Example: ‘Rojo’ in Spanish means red.</a:t>
            </a:r>
          </a:p>
          <a:p>
            <a:endParaRPr lang="en-US"/>
          </a:p>
          <a:p>
            <a:r>
              <a:rPr lang="en-US"/>
              <a:t>Syntax: rules that specify how symbols can and cannot be combined.</a:t>
            </a:r>
          </a:p>
          <a:p>
            <a:r>
              <a:rPr lang="en-US"/>
              <a:t>	Example: Every sentence must have a noun and a verb.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8.png"/><Relationship Id="rId7"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3.svg"/><Relationship Id="rId7"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svg"/><Relationship Id="rId7" Type="http://schemas.openxmlformats.org/officeDocument/2006/relationships/image" Target="../media/image15.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sv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5.sv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sv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sv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15.sv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5.sv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svg"/><Relationship Id="rId9" Type="http://schemas.openxmlformats.org/officeDocument/2006/relationships/image" Target="../media/image23.svg"/></Relationships>
</file>

<file path=ppt/slides/_rels/slide1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23.svg"/><Relationship Id="rId7"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png"/><Relationship Id="rId7"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9.svg"/><Relationship Id="rId9" Type="http://schemas.openxmlformats.org/officeDocument/2006/relationships/image" Target="../media/image2.svg"/></Relationships>
</file>

<file path=ppt/slides/_rels/slide2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23.svg"/><Relationship Id="rId7"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15.sv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8.png"/><Relationship Id="rId7"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9.svg"/></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13792"/>
            <a:ext cx="16227262" cy="889871"/>
            <a:chOff x="0" y="0"/>
            <a:chExt cx="4273847" cy="234369"/>
          </a:xfrm>
        </p:grpSpPr>
        <p:sp>
          <p:nvSpPr>
            <p:cNvPr id="3" name="Freeform 3"/>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4" name="TextBox 4"/>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5" name="Group 5"/>
          <p:cNvGrpSpPr/>
          <p:nvPr/>
        </p:nvGrpSpPr>
        <p:grpSpPr>
          <a:xfrm>
            <a:off x="1028700" y="1013792"/>
            <a:ext cx="3070808" cy="889871"/>
            <a:chOff x="0" y="0"/>
            <a:chExt cx="808772" cy="234369"/>
          </a:xfrm>
        </p:grpSpPr>
        <p:sp>
          <p:nvSpPr>
            <p:cNvPr id="6" name="Freeform 6"/>
            <p:cNvSpPr/>
            <p:nvPr/>
          </p:nvSpPr>
          <p:spPr>
            <a:xfrm>
              <a:off x="0" y="0"/>
              <a:ext cx="808772" cy="234369"/>
            </a:xfrm>
            <a:custGeom>
              <a:avLst/>
              <a:gdLst/>
              <a:ahLst/>
              <a:cxnLst/>
              <a:rect l="l" t="t" r="r" b="b"/>
              <a:pathLst>
                <a:path w="808772" h="234369">
                  <a:moveTo>
                    <a:pt x="117185" y="0"/>
                  </a:moveTo>
                  <a:lnTo>
                    <a:pt x="691588" y="0"/>
                  </a:lnTo>
                  <a:cubicBezTo>
                    <a:pt x="722667" y="0"/>
                    <a:pt x="752473" y="12346"/>
                    <a:pt x="774450" y="34323"/>
                  </a:cubicBezTo>
                  <a:cubicBezTo>
                    <a:pt x="796426" y="56299"/>
                    <a:pt x="808772" y="86105"/>
                    <a:pt x="808772" y="117185"/>
                  </a:cubicBezTo>
                  <a:lnTo>
                    <a:pt x="808772" y="117185"/>
                  </a:lnTo>
                  <a:cubicBezTo>
                    <a:pt x="808772" y="181904"/>
                    <a:pt x="756307" y="234369"/>
                    <a:pt x="691588" y="234369"/>
                  </a:cubicBezTo>
                  <a:lnTo>
                    <a:pt x="117185" y="234369"/>
                  </a:lnTo>
                  <a:cubicBezTo>
                    <a:pt x="86105" y="234369"/>
                    <a:pt x="56299" y="222023"/>
                    <a:pt x="34323" y="200047"/>
                  </a:cubicBezTo>
                  <a:cubicBezTo>
                    <a:pt x="12346" y="178070"/>
                    <a:pt x="0" y="148264"/>
                    <a:pt x="0" y="117185"/>
                  </a:cubicBezTo>
                  <a:lnTo>
                    <a:pt x="0" y="117185"/>
                  </a:lnTo>
                  <a:cubicBezTo>
                    <a:pt x="0" y="86105"/>
                    <a:pt x="12346" y="56299"/>
                    <a:pt x="34323" y="34323"/>
                  </a:cubicBezTo>
                  <a:cubicBezTo>
                    <a:pt x="56299" y="12346"/>
                    <a:pt x="86105" y="0"/>
                    <a:pt x="117185" y="0"/>
                  </a:cubicBezTo>
                  <a:close/>
                </a:path>
              </a:pathLst>
            </a:custGeom>
            <a:solidFill>
              <a:srgbClr val="1D1B1A"/>
            </a:solidFill>
          </p:spPr>
          <p:txBody>
            <a:bodyPr/>
            <a:lstStyle/>
            <a:p>
              <a:endParaRPr lang="en-US"/>
            </a:p>
          </p:txBody>
        </p:sp>
        <p:sp>
          <p:nvSpPr>
            <p:cNvPr id="7" name="TextBox 7"/>
            <p:cNvSpPr txBox="1"/>
            <p:nvPr/>
          </p:nvSpPr>
          <p:spPr>
            <a:xfrm>
              <a:off x="0" y="-47625"/>
              <a:ext cx="808772" cy="281994"/>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Topic</a:t>
              </a:r>
            </a:p>
          </p:txBody>
        </p:sp>
      </p:grpSp>
      <p:sp>
        <p:nvSpPr>
          <p:cNvPr id="8" name="Freeform 8"/>
          <p:cNvSpPr/>
          <p:nvPr/>
        </p:nvSpPr>
        <p:spPr>
          <a:xfrm>
            <a:off x="15546330"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489767" y="7789797"/>
            <a:ext cx="19267533" cy="3240118"/>
            <a:chOff x="0" y="0"/>
            <a:chExt cx="5538410" cy="931365"/>
          </a:xfrm>
        </p:grpSpPr>
        <p:sp>
          <p:nvSpPr>
            <p:cNvPr id="10" name="Freeform 10"/>
            <p:cNvSpPr/>
            <p:nvPr/>
          </p:nvSpPr>
          <p:spPr>
            <a:xfrm>
              <a:off x="0" y="0"/>
              <a:ext cx="5538410" cy="931365"/>
            </a:xfrm>
            <a:custGeom>
              <a:avLst/>
              <a:gdLst/>
              <a:ahLst/>
              <a:cxnLst/>
              <a:rect l="l" t="t" r="r" b="b"/>
              <a:pathLst>
                <a:path w="5538410" h="931365">
                  <a:moveTo>
                    <a:pt x="0" y="0"/>
                  </a:moveTo>
                  <a:lnTo>
                    <a:pt x="5538410" y="0"/>
                  </a:lnTo>
                  <a:lnTo>
                    <a:pt x="5538410" y="931365"/>
                  </a:lnTo>
                  <a:lnTo>
                    <a:pt x="0" y="931365"/>
                  </a:lnTo>
                  <a:close/>
                </a:path>
              </a:pathLst>
            </a:custGeom>
            <a:solidFill>
              <a:srgbClr val="EDEDED"/>
            </a:solidFill>
            <a:ln cap="sq">
              <a:noFill/>
              <a:prstDash val="solid"/>
              <a:miter/>
            </a:ln>
          </p:spPr>
          <p:txBody>
            <a:bodyPr/>
            <a:lstStyle/>
            <a:p>
              <a:endParaRPr lang="en-US"/>
            </a:p>
          </p:txBody>
        </p:sp>
        <p:sp>
          <p:nvSpPr>
            <p:cNvPr id="11" name="TextBox 11"/>
            <p:cNvSpPr txBox="1"/>
            <p:nvPr/>
          </p:nvSpPr>
          <p:spPr>
            <a:xfrm>
              <a:off x="0" y="-47625"/>
              <a:ext cx="5538410" cy="978990"/>
            </a:xfrm>
            <a:prstGeom prst="rect">
              <a:avLst/>
            </a:prstGeom>
          </p:spPr>
          <p:txBody>
            <a:bodyPr lIns="50800" tIns="50800" rIns="50800" bIns="50800" rtlCol="0" anchor="ctr"/>
            <a:lstStyle/>
            <a:p>
              <a:pPr algn="ctr">
                <a:lnSpc>
                  <a:spcPts val="3499"/>
                </a:lnSpc>
                <a:spcBef>
                  <a:spcPct val="0"/>
                </a:spcBef>
              </a:pPr>
              <a:endParaRPr/>
            </a:p>
          </p:txBody>
        </p:sp>
      </p:grpSp>
      <p:grpSp>
        <p:nvGrpSpPr>
          <p:cNvPr id="12" name="Group 12"/>
          <p:cNvGrpSpPr/>
          <p:nvPr/>
        </p:nvGrpSpPr>
        <p:grpSpPr>
          <a:xfrm>
            <a:off x="1028700" y="6287375"/>
            <a:ext cx="16227262" cy="2962969"/>
            <a:chOff x="0" y="0"/>
            <a:chExt cx="21636349" cy="3950625"/>
          </a:xfrm>
        </p:grpSpPr>
        <p:pic>
          <p:nvPicPr>
            <p:cNvPr id="13" name="Picture 13"/>
            <p:cNvPicPr>
              <a:picLocks noChangeAspect="1"/>
            </p:cNvPicPr>
            <p:nvPr/>
          </p:nvPicPr>
          <p:blipFill>
            <a:blip r:embed="rId4"/>
            <a:srcRect t="33769" b="33769"/>
            <a:stretch>
              <a:fillRect/>
            </a:stretch>
          </p:blipFill>
          <p:spPr>
            <a:xfrm>
              <a:off x="0" y="0"/>
              <a:ext cx="21636349" cy="3950625"/>
            </a:xfrm>
            <a:prstGeom prst="rect">
              <a:avLst/>
            </a:prstGeom>
          </p:spPr>
        </p:pic>
      </p:grpSp>
      <p:grpSp>
        <p:nvGrpSpPr>
          <p:cNvPr id="14" name="Group 14"/>
          <p:cNvGrpSpPr/>
          <p:nvPr/>
        </p:nvGrpSpPr>
        <p:grpSpPr>
          <a:xfrm>
            <a:off x="16366091" y="1013792"/>
            <a:ext cx="889871" cy="88987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16" name="TextBox 16"/>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sp>
        <p:nvSpPr>
          <p:cNvPr id="17" name="TextBox 17"/>
          <p:cNvSpPr txBox="1"/>
          <p:nvPr/>
        </p:nvSpPr>
        <p:spPr>
          <a:xfrm>
            <a:off x="2822084" y="3233576"/>
            <a:ext cx="12643832" cy="1019952"/>
          </a:xfrm>
          <a:prstGeom prst="rect">
            <a:avLst/>
          </a:prstGeom>
        </p:spPr>
        <p:txBody>
          <a:bodyPr lIns="0" tIns="0" rIns="0" bIns="0" rtlCol="0" anchor="t">
            <a:spAutoFit/>
          </a:bodyPr>
          <a:lstStyle/>
          <a:p>
            <a:pPr algn="ctr">
              <a:lnSpc>
                <a:spcPts val="7465"/>
              </a:lnSpc>
            </a:pPr>
            <a:r>
              <a:rPr lang="en-US" sz="8294" b="1" spc="-414">
                <a:solidFill>
                  <a:srgbClr val="1D1B1A"/>
                </a:solidFill>
                <a:latin typeface="DM Sans Bold"/>
                <a:ea typeface="DM Sans Bold"/>
                <a:cs typeface="DM Sans Bold"/>
                <a:sym typeface="DM Sans Bold"/>
              </a:rPr>
              <a:t>Philosophy of Data</a:t>
            </a:r>
          </a:p>
        </p:txBody>
      </p:sp>
      <p:grpSp>
        <p:nvGrpSpPr>
          <p:cNvPr id="18" name="Group 18"/>
          <p:cNvGrpSpPr/>
          <p:nvPr/>
        </p:nvGrpSpPr>
        <p:grpSpPr>
          <a:xfrm>
            <a:off x="444258" y="7184418"/>
            <a:ext cx="1168884" cy="116888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21" name="Freeform 21"/>
          <p:cNvSpPr/>
          <p:nvPr/>
        </p:nvSpPr>
        <p:spPr>
          <a:xfrm>
            <a:off x="786830" y="7488923"/>
            <a:ext cx="483740" cy="483740"/>
          </a:xfrm>
          <a:custGeom>
            <a:avLst/>
            <a:gdLst/>
            <a:ahLst/>
            <a:cxnLst/>
            <a:rect l="l" t="t" r="r" b="b"/>
            <a:pathLst>
              <a:path w="483740" h="483740">
                <a:moveTo>
                  <a:pt x="0" y="0"/>
                </a:moveTo>
                <a:lnTo>
                  <a:pt x="483740" y="0"/>
                </a:lnTo>
                <a:lnTo>
                  <a:pt x="483740" y="483740"/>
                </a:lnTo>
                <a:lnTo>
                  <a:pt x="0" y="4837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2" name="Group 22"/>
          <p:cNvGrpSpPr/>
          <p:nvPr/>
        </p:nvGrpSpPr>
        <p:grpSpPr>
          <a:xfrm>
            <a:off x="4099508" y="1085095"/>
            <a:ext cx="2917864" cy="747265"/>
            <a:chOff x="0" y="0"/>
            <a:chExt cx="768491" cy="196811"/>
          </a:xfrm>
        </p:grpSpPr>
        <p:sp>
          <p:nvSpPr>
            <p:cNvPr id="23" name="Freeform 23"/>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4" name="TextBox 24"/>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1</a:t>
              </a:r>
            </a:p>
          </p:txBody>
        </p:sp>
      </p:grpSp>
      <p:grpSp>
        <p:nvGrpSpPr>
          <p:cNvPr id="25" name="Group 25"/>
          <p:cNvGrpSpPr/>
          <p:nvPr/>
        </p:nvGrpSpPr>
        <p:grpSpPr>
          <a:xfrm>
            <a:off x="4438013" y="4644671"/>
            <a:ext cx="9411974" cy="1051674"/>
            <a:chOff x="0" y="0"/>
            <a:chExt cx="2705451" cy="302301"/>
          </a:xfrm>
        </p:grpSpPr>
        <p:sp>
          <p:nvSpPr>
            <p:cNvPr id="26" name="Freeform 26"/>
            <p:cNvSpPr/>
            <p:nvPr/>
          </p:nvSpPr>
          <p:spPr>
            <a:xfrm>
              <a:off x="0" y="0"/>
              <a:ext cx="2705451" cy="302301"/>
            </a:xfrm>
            <a:custGeom>
              <a:avLst/>
              <a:gdLst/>
              <a:ahLst/>
              <a:cxnLst/>
              <a:rect l="l" t="t" r="r" b="b"/>
              <a:pathLst>
                <a:path w="2705451" h="302301">
                  <a:moveTo>
                    <a:pt x="82256" y="0"/>
                  </a:moveTo>
                  <a:lnTo>
                    <a:pt x="2623195" y="0"/>
                  </a:lnTo>
                  <a:cubicBezTo>
                    <a:pt x="2645011" y="0"/>
                    <a:pt x="2665933" y="8666"/>
                    <a:pt x="2681359" y="24092"/>
                  </a:cubicBezTo>
                  <a:cubicBezTo>
                    <a:pt x="2696785" y="39518"/>
                    <a:pt x="2705451" y="60440"/>
                    <a:pt x="2705451" y="82256"/>
                  </a:cubicBezTo>
                  <a:lnTo>
                    <a:pt x="2705451" y="220045"/>
                  </a:lnTo>
                  <a:cubicBezTo>
                    <a:pt x="2705451" y="265474"/>
                    <a:pt x="2668624" y="302301"/>
                    <a:pt x="2623195" y="302301"/>
                  </a:cubicBezTo>
                  <a:lnTo>
                    <a:pt x="82256" y="302301"/>
                  </a:lnTo>
                  <a:cubicBezTo>
                    <a:pt x="36827" y="302301"/>
                    <a:pt x="0" y="265474"/>
                    <a:pt x="0" y="220045"/>
                  </a:cubicBezTo>
                  <a:lnTo>
                    <a:pt x="0" y="82256"/>
                  </a:lnTo>
                  <a:cubicBezTo>
                    <a:pt x="0" y="36827"/>
                    <a:pt x="36827" y="0"/>
                    <a:pt x="82256" y="0"/>
                  </a:cubicBezTo>
                  <a:close/>
                </a:path>
              </a:pathLst>
            </a:custGeom>
            <a:solidFill>
              <a:srgbClr val="EFCECB"/>
            </a:solidFill>
            <a:ln cap="rnd">
              <a:noFill/>
              <a:prstDash val="solid"/>
              <a:round/>
            </a:ln>
          </p:spPr>
          <p:txBody>
            <a:bodyPr/>
            <a:lstStyle/>
            <a:p>
              <a:endParaRPr lang="en-US"/>
            </a:p>
          </p:txBody>
        </p:sp>
        <p:sp>
          <p:nvSpPr>
            <p:cNvPr id="27" name="TextBox 27"/>
            <p:cNvSpPr txBox="1"/>
            <p:nvPr/>
          </p:nvSpPr>
          <p:spPr>
            <a:xfrm>
              <a:off x="0" y="-47625"/>
              <a:ext cx="2705451" cy="349926"/>
            </a:xfrm>
            <a:prstGeom prst="rect">
              <a:avLst/>
            </a:prstGeom>
          </p:spPr>
          <p:txBody>
            <a:bodyPr lIns="50800" tIns="50800" rIns="50800" bIns="50800" rtlCol="0" anchor="ctr"/>
            <a:lstStyle/>
            <a:p>
              <a:pPr algn="ctr">
                <a:lnSpc>
                  <a:spcPts val="3779"/>
                </a:lnSpc>
                <a:spcBef>
                  <a:spcPct val="0"/>
                </a:spcBef>
              </a:pPr>
              <a:r>
                <a:rPr lang="en-US" sz="2700">
                  <a:solidFill>
                    <a:srgbClr val="1D1B1A"/>
                  </a:solidFill>
                  <a:latin typeface="Open Sauce"/>
                  <a:ea typeface="Open Sauce"/>
                  <a:cs typeface="Open Sauce"/>
                  <a:sym typeface="Open Sauce"/>
                </a:rPr>
                <a:t>Presented by </a:t>
              </a:r>
              <a:r>
                <a:rPr lang="en-US" sz="2700" i="1">
                  <a:solidFill>
                    <a:srgbClr val="1D1B1A"/>
                  </a:solidFill>
                  <a:latin typeface="Open Sauce Italics"/>
                  <a:ea typeface="Open Sauce Italics"/>
                  <a:cs typeface="Open Sauce Italics"/>
                  <a:sym typeface="Open Sauce Italics"/>
                </a:rPr>
                <a:t>Margaret Nguyen, Heidi Beardsley, and Munkhtsatsral Batdelger</a:t>
              </a:r>
            </a:p>
          </p:txBody>
        </p:sp>
      </p:grpSp>
      <p:grpSp>
        <p:nvGrpSpPr>
          <p:cNvPr id="28" name="Group 28"/>
          <p:cNvGrpSpPr/>
          <p:nvPr/>
        </p:nvGrpSpPr>
        <p:grpSpPr>
          <a:xfrm>
            <a:off x="15215150" y="5655027"/>
            <a:ext cx="1264696" cy="1264696"/>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31" name="Freeform 31"/>
          <p:cNvSpPr/>
          <p:nvPr/>
        </p:nvSpPr>
        <p:spPr>
          <a:xfrm>
            <a:off x="15585668" y="5961568"/>
            <a:ext cx="523660" cy="651614"/>
          </a:xfrm>
          <a:custGeom>
            <a:avLst/>
            <a:gdLst/>
            <a:ahLst/>
            <a:cxnLst/>
            <a:rect l="l" t="t" r="r" b="b"/>
            <a:pathLst>
              <a:path w="523660" h="651614">
                <a:moveTo>
                  <a:pt x="0" y="0"/>
                </a:moveTo>
                <a:lnTo>
                  <a:pt x="523660" y="0"/>
                </a:lnTo>
                <a:lnTo>
                  <a:pt x="523660" y="651614"/>
                </a:lnTo>
                <a:lnTo>
                  <a:pt x="0" y="6516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2" name="Freeform 32"/>
          <p:cNvSpPr/>
          <p:nvPr/>
        </p:nvSpPr>
        <p:spPr>
          <a:xfrm>
            <a:off x="15442078" y="2431173"/>
            <a:ext cx="667250" cy="698623"/>
          </a:xfrm>
          <a:custGeom>
            <a:avLst/>
            <a:gdLst/>
            <a:ahLst/>
            <a:cxnLst/>
            <a:rect l="l" t="t" r="r" b="b"/>
            <a:pathLst>
              <a:path w="667250" h="698623">
                <a:moveTo>
                  <a:pt x="0" y="0"/>
                </a:moveTo>
                <a:lnTo>
                  <a:pt x="667250" y="0"/>
                </a:lnTo>
                <a:lnTo>
                  <a:pt x="667250" y="698623"/>
                </a:lnTo>
                <a:lnTo>
                  <a:pt x="0" y="698623"/>
                </a:lnTo>
                <a:lnTo>
                  <a:pt x="0" y="0"/>
                </a:lnTo>
                <a:close/>
              </a:path>
            </a:pathLst>
          </a:custGeom>
          <a:blipFill>
            <a:blip r:embed="rId9">
              <a:extLst>
                <a:ext uri="{96DAC541-7B7A-43D3-8B79-37D633B846F1}">
                  <asvg:svgBlip xmlns:asvg="http://schemas.microsoft.com/office/drawing/2016/SVG/main" r:embed="rId10"/>
                </a:ext>
              </a:extLst>
            </a:blip>
            <a:stretch>
              <a:fillRect l="-72057" t="-66841" r="-74127" b="-68287"/>
            </a:stretch>
          </a:blipFill>
        </p:spPr>
        <p:txBody>
          <a:bodyPr/>
          <a:lstStyle/>
          <a:p>
            <a:endParaRPr lang="en-US"/>
          </a:p>
        </p:txBody>
      </p:sp>
      <p:sp>
        <p:nvSpPr>
          <p:cNvPr id="33" name="Freeform 33"/>
          <p:cNvSpPr/>
          <p:nvPr/>
        </p:nvSpPr>
        <p:spPr>
          <a:xfrm>
            <a:off x="1896854" y="4644671"/>
            <a:ext cx="667250" cy="698623"/>
          </a:xfrm>
          <a:custGeom>
            <a:avLst/>
            <a:gdLst/>
            <a:ahLst/>
            <a:cxnLst/>
            <a:rect l="l" t="t" r="r" b="b"/>
            <a:pathLst>
              <a:path w="667250" h="698623">
                <a:moveTo>
                  <a:pt x="0" y="0"/>
                </a:moveTo>
                <a:lnTo>
                  <a:pt x="667250" y="0"/>
                </a:lnTo>
                <a:lnTo>
                  <a:pt x="667250" y="698623"/>
                </a:lnTo>
                <a:lnTo>
                  <a:pt x="0" y="698623"/>
                </a:lnTo>
                <a:lnTo>
                  <a:pt x="0" y="0"/>
                </a:lnTo>
                <a:close/>
              </a:path>
            </a:pathLst>
          </a:custGeom>
          <a:blipFill>
            <a:blip r:embed="rId9">
              <a:extLst>
                <a:ext uri="{96DAC541-7B7A-43D3-8B79-37D633B846F1}">
                  <asvg:svgBlip xmlns:asvg="http://schemas.microsoft.com/office/drawing/2016/SVG/main" r:embed="rId10"/>
                </a:ext>
              </a:extLst>
            </a:blip>
            <a:stretch>
              <a:fillRect l="-72057" t="-66841" r="-74127" b="-68287"/>
            </a:stretch>
          </a:blipFill>
        </p:spPr>
        <p:txBody>
          <a:bodyPr/>
          <a:lstStyle/>
          <a:p>
            <a:endParaRPr lang="en-US"/>
          </a:p>
        </p:txBody>
      </p:sp>
      <p:grpSp>
        <p:nvGrpSpPr>
          <p:cNvPr id="34" name="Group 34"/>
          <p:cNvGrpSpPr/>
          <p:nvPr/>
        </p:nvGrpSpPr>
        <p:grpSpPr>
          <a:xfrm>
            <a:off x="7012183" y="1085095"/>
            <a:ext cx="2917864" cy="747265"/>
            <a:chOff x="0" y="0"/>
            <a:chExt cx="768491" cy="196811"/>
          </a:xfrm>
        </p:grpSpPr>
        <p:sp>
          <p:nvSpPr>
            <p:cNvPr id="35" name="Freeform 35"/>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6" name="TextBox 36"/>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2</a:t>
              </a:r>
            </a:p>
          </p:txBody>
        </p:sp>
      </p:grpSp>
      <p:grpSp>
        <p:nvGrpSpPr>
          <p:cNvPr id="37" name="Group 37"/>
          <p:cNvGrpSpPr/>
          <p:nvPr/>
        </p:nvGrpSpPr>
        <p:grpSpPr>
          <a:xfrm>
            <a:off x="9930047" y="1085095"/>
            <a:ext cx="2917864" cy="747265"/>
            <a:chOff x="0" y="0"/>
            <a:chExt cx="768491" cy="196811"/>
          </a:xfrm>
        </p:grpSpPr>
        <p:sp>
          <p:nvSpPr>
            <p:cNvPr id="38" name="Freeform 38"/>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9" name="TextBox 39"/>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40" name="Group 40"/>
          <p:cNvGrpSpPr/>
          <p:nvPr/>
        </p:nvGrpSpPr>
        <p:grpSpPr>
          <a:xfrm>
            <a:off x="12548052" y="1085095"/>
            <a:ext cx="2917864" cy="747265"/>
            <a:chOff x="0" y="0"/>
            <a:chExt cx="768491" cy="196811"/>
          </a:xfrm>
        </p:grpSpPr>
        <p:sp>
          <p:nvSpPr>
            <p:cNvPr id="41" name="Freeform 41"/>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42" name="TextBox 42"/>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116952" y="2989860"/>
            <a:ext cx="3139010" cy="5129299"/>
            <a:chOff x="0" y="0"/>
            <a:chExt cx="4185346" cy="6839066"/>
          </a:xfrm>
        </p:grpSpPr>
        <p:pic>
          <p:nvPicPr>
            <p:cNvPr id="3" name="Picture 3"/>
            <p:cNvPicPr>
              <a:picLocks noChangeAspect="1"/>
            </p:cNvPicPr>
            <p:nvPr/>
          </p:nvPicPr>
          <p:blipFill>
            <a:blip r:embed="rId2"/>
            <a:srcRect l="51041"/>
            <a:stretch>
              <a:fillRect/>
            </a:stretch>
          </p:blipFill>
          <p:spPr>
            <a:xfrm>
              <a:off x="0" y="0"/>
              <a:ext cx="4185346" cy="6839066"/>
            </a:xfrm>
            <a:prstGeom prst="rect">
              <a:avLst/>
            </a:prstGeom>
          </p:spPr>
        </p:pic>
      </p:grpSp>
      <p:grpSp>
        <p:nvGrpSpPr>
          <p:cNvPr id="4" name="Group 4"/>
          <p:cNvGrpSpPr/>
          <p:nvPr/>
        </p:nvGrpSpPr>
        <p:grpSpPr>
          <a:xfrm>
            <a:off x="1450028" y="6903115"/>
            <a:ext cx="7028421" cy="1216044"/>
            <a:chOff x="0" y="0"/>
            <a:chExt cx="1997352" cy="345578"/>
          </a:xfrm>
        </p:grpSpPr>
        <p:sp>
          <p:nvSpPr>
            <p:cNvPr id="5" name="Freeform 5"/>
            <p:cNvSpPr/>
            <p:nvPr/>
          </p:nvSpPr>
          <p:spPr>
            <a:xfrm>
              <a:off x="0" y="0"/>
              <a:ext cx="1997352" cy="345578"/>
            </a:xfrm>
            <a:custGeom>
              <a:avLst/>
              <a:gdLst/>
              <a:ahLst/>
              <a:cxnLst/>
              <a:rect l="l" t="t" r="r" b="b"/>
              <a:pathLst>
                <a:path w="1997352" h="345578">
                  <a:moveTo>
                    <a:pt x="110152" y="0"/>
                  </a:moveTo>
                  <a:lnTo>
                    <a:pt x="1887201" y="0"/>
                  </a:lnTo>
                  <a:cubicBezTo>
                    <a:pt x="1916415" y="0"/>
                    <a:pt x="1944432" y="11605"/>
                    <a:pt x="1965090" y="32263"/>
                  </a:cubicBezTo>
                  <a:cubicBezTo>
                    <a:pt x="1985747" y="52920"/>
                    <a:pt x="1997352" y="80938"/>
                    <a:pt x="1997352" y="110152"/>
                  </a:cubicBezTo>
                  <a:lnTo>
                    <a:pt x="1997352" y="235427"/>
                  </a:lnTo>
                  <a:cubicBezTo>
                    <a:pt x="1997352" y="296262"/>
                    <a:pt x="1948036" y="345578"/>
                    <a:pt x="1887201" y="345578"/>
                  </a:cubicBezTo>
                  <a:lnTo>
                    <a:pt x="110152" y="345578"/>
                  </a:lnTo>
                  <a:cubicBezTo>
                    <a:pt x="49317" y="345578"/>
                    <a:pt x="0" y="296262"/>
                    <a:pt x="0" y="235427"/>
                  </a:cubicBezTo>
                  <a:lnTo>
                    <a:pt x="0" y="110152"/>
                  </a:lnTo>
                  <a:cubicBezTo>
                    <a:pt x="0" y="49317"/>
                    <a:pt x="49317" y="0"/>
                    <a:pt x="110152" y="0"/>
                  </a:cubicBezTo>
                  <a:close/>
                </a:path>
              </a:pathLst>
            </a:custGeom>
            <a:solidFill>
              <a:srgbClr val="EFCECB"/>
            </a:solidFill>
            <a:ln cap="rnd">
              <a:noFill/>
              <a:prstDash val="solid"/>
              <a:round/>
            </a:ln>
          </p:spPr>
          <p:txBody>
            <a:bodyPr/>
            <a:lstStyle/>
            <a:p>
              <a:endParaRPr lang="en-US"/>
            </a:p>
          </p:txBody>
        </p:sp>
        <p:sp>
          <p:nvSpPr>
            <p:cNvPr id="6" name="TextBox 6"/>
            <p:cNvSpPr txBox="1"/>
            <p:nvPr/>
          </p:nvSpPr>
          <p:spPr>
            <a:xfrm>
              <a:off x="0" y="-57150"/>
              <a:ext cx="1997352" cy="402728"/>
            </a:xfrm>
            <a:prstGeom prst="rect">
              <a:avLst/>
            </a:prstGeom>
          </p:spPr>
          <p:txBody>
            <a:bodyPr lIns="50800" tIns="50800" rIns="50800" bIns="50800" rtlCol="0" anchor="ctr"/>
            <a:lstStyle/>
            <a:p>
              <a:pPr algn="ctr">
                <a:lnSpc>
                  <a:spcPts val="3961"/>
                </a:lnSpc>
                <a:spcBef>
                  <a:spcPct val="0"/>
                </a:spcBef>
              </a:pPr>
              <a:endParaRPr/>
            </a:p>
          </p:txBody>
        </p:sp>
      </p:grpSp>
      <p:sp>
        <p:nvSpPr>
          <p:cNvPr id="7" name="Freeform 7"/>
          <p:cNvSpPr/>
          <p:nvPr/>
        </p:nvSpPr>
        <p:spPr>
          <a:xfrm>
            <a:off x="12381714" y="7161826"/>
            <a:ext cx="667250" cy="698623"/>
          </a:xfrm>
          <a:custGeom>
            <a:avLst/>
            <a:gdLst/>
            <a:ahLst/>
            <a:cxnLst/>
            <a:rect l="l" t="t" r="r" b="b"/>
            <a:pathLst>
              <a:path w="667250" h="698623">
                <a:moveTo>
                  <a:pt x="0" y="0"/>
                </a:moveTo>
                <a:lnTo>
                  <a:pt x="667251" y="0"/>
                </a:lnTo>
                <a:lnTo>
                  <a:pt x="667251" y="698623"/>
                </a:lnTo>
                <a:lnTo>
                  <a:pt x="0" y="698623"/>
                </a:lnTo>
                <a:lnTo>
                  <a:pt x="0" y="0"/>
                </a:lnTo>
                <a:close/>
              </a:path>
            </a:pathLst>
          </a:custGeom>
          <a:blipFill>
            <a:blip r:embed="rId3">
              <a:extLst>
                <a:ext uri="{96DAC541-7B7A-43D3-8B79-37D633B846F1}">
                  <asvg:svgBlip xmlns:asvg="http://schemas.microsoft.com/office/drawing/2016/SVG/main" r:embed="rId4"/>
                </a:ext>
              </a:extLst>
            </a:blip>
            <a:stretch>
              <a:fillRect l="-72057" t="-66841" r="-74127" b="-68287"/>
            </a:stretch>
          </a:blipFill>
        </p:spPr>
        <p:txBody>
          <a:bodyPr/>
          <a:lstStyle/>
          <a:p>
            <a:endParaRPr lang="en-US"/>
          </a:p>
        </p:txBody>
      </p:sp>
      <p:grpSp>
        <p:nvGrpSpPr>
          <p:cNvPr id="8" name="Group 8"/>
          <p:cNvGrpSpPr/>
          <p:nvPr/>
        </p:nvGrpSpPr>
        <p:grpSpPr>
          <a:xfrm>
            <a:off x="8650615" y="6903115"/>
            <a:ext cx="3293632" cy="1216044"/>
            <a:chOff x="0" y="0"/>
            <a:chExt cx="935992" cy="345578"/>
          </a:xfrm>
        </p:grpSpPr>
        <p:sp>
          <p:nvSpPr>
            <p:cNvPr id="9" name="Freeform 9"/>
            <p:cNvSpPr/>
            <p:nvPr/>
          </p:nvSpPr>
          <p:spPr>
            <a:xfrm>
              <a:off x="0" y="0"/>
              <a:ext cx="935992" cy="345578"/>
            </a:xfrm>
            <a:custGeom>
              <a:avLst/>
              <a:gdLst/>
              <a:ahLst/>
              <a:cxnLst/>
              <a:rect l="l" t="t" r="r" b="b"/>
              <a:pathLst>
                <a:path w="935992" h="345578">
                  <a:moveTo>
                    <a:pt x="172789" y="0"/>
                  </a:moveTo>
                  <a:lnTo>
                    <a:pt x="763202" y="0"/>
                  </a:lnTo>
                  <a:cubicBezTo>
                    <a:pt x="809029" y="0"/>
                    <a:pt x="852979" y="18205"/>
                    <a:pt x="885383" y="50609"/>
                  </a:cubicBezTo>
                  <a:cubicBezTo>
                    <a:pt x="917787" y="83013"/>
                    <a:pt x="935992" y="126963"/>
                    <a:pt x="935992" y="172789"/>
                  </a:cubicBezTo>
                  <a:lnTo>
                    <a:pt x="935992" y="172789"/>
                  </a:lnTo>
                  <a:cubicBezTo>
                    <a:pt x="935992" y="218616"/>
                    <a:pt x="917787" y="262565"/>
                    <a:pt x="885383" y="294969"/>
                  </a:cubicBezTo>
                  <a:cubicBezTo>
                    <a:pt x="852979" y="327374"/>
                    <a:pt x="809029" y="345578"/>
                    <a:pt x="763202" y="345578"/>
                  </a:cubicBezTo>
                  <a:lnTo>
                    <a:pt x="172789" y="345578"/>
                  </a:lnTo>
                  <a:cubicBezTo>
                    <a:pt x="126963" y="345578"/>
                    <a:pt x="83013" y="327374"/>
                    <a:pt x="50609" y="294969"/>
                  </a:cubicBezTo>
                  <a:cubicBezTo>
                    <a:pt x="18205" y="262565"/>
                    <a:pt x="0" y="218616"/>
                    <a:pt x="0" y="172789"/>
                  </a:cubicBezTo>
                  <a:lnTo>
                    <a:pt x="0" y="172789"/>
                  </a:lnTo>
                  <a:cubicBezTo>
                    <a:pt x="0" y="126963"/>
                    <a:pt x="18205" y="83013"/>
                    <a:pt x="50609" y="50609"/>
                  </a:cubicBezTo>
                  <a:cubicBezTo>
                    <a:pt x="83013" y="18205"/>
                    <a:pt x="126963" y="0"/>
                    <a:pt x="172789" y="0"/>
                  </a:cubicBezTo>
                  <a:close/>
                </a:path>
              </a:pathLst>
            </a:custGeom>
            <a:solidFill>
              <a:srgbClr val="1D1B1A"/>
            </a:solidFill>
            <a:ln cap="rnd">
              <a:noFill/>
              <a:prstDash val="solid"/>
              <a:round/>
            </a:ln>
          </p:spPr>
          <p:txBody>
            <a:bodyPr/>
            <a:lstStyle/>
            <a:p>
              <a:endParaRPr lang="en-US"/>
            </a:p>
          </p:txBody>
        </p:sp>
        <p:sp>
          <p:nvSpPr>
            <p:cNvPr id="10" name="TextBox 10"/>
            <p:cNvSpPr txBox="1"/>
            <p:nvPr/>
          </p:nvSpPr>
          <p:spPr>
            <a:xfrm>
              <a:off x="0" y="-57150"/>
              <a:ext cx="935992" cy="402728"/>
            </a:xfrm>
            <a:prstGeom prst="rect">
              <a:avLst/>
            </a:prstGeom>
          </p:spPr>
          <p:txBody>
            <a:bodyPr lIns="50800" tIns="50800" rIns="50800" bIns="50800" rtlCol="0" anchor="ctr"/>
            <a:lstStyle/>
            <a:p>
              <a:pPr algn="ctr">
                <a:lnSpc>
                  <a:spcPts val="3961"/>
                </a:lnSpc>
                <a:spcBef>
                  <a:spcPct val="0"/>
                </a:spcBef>
              </a:pPr>
              <a:endParaRPr/>
            </a:p>
          </p:txBody>
        </p:sp>
      </p:grpSp>
      <p:sp>
        <p:nvSpPr>
          <p:cNvPr id="11" name="Freeform 11"/>
          <p:cNvSpPr/>
          <p:nvPr/>
        </p:nvSpPr>
        <p:spPr>
          <a:xfrm>
            <a:off x="9335547" y="7311334"/>
            <a:ext cx="1923768" cy="399606"/>
          </a:xfrm>
          <a:custGeom>
            <a:avLst/>
            <a:gdLst/>
            <a:ahLst/>
            <a:cxnLst/>
            <a:rect l="l" t="t" r="r" b="b"/>
            <a:pathLst>
              <a:path w="1923768" h="399606">
                <a:moveTo>
                  <a:pt x="0" y="0"/>
                </a:moveTo>
                <a:lnTo>
                  <a:pt x="1923768" y="0"/>
                </a:lnTo>
                <a:lnTo>
                  <a:pt x="1923768" y="399606"/>
                </a:lnTo>
                <a:lnTo>
                  <a:pt x="0" y="399606"/>
                </a:lnTo>
                <a:lnTo>
                  <a:pt x="0" y="0"/>
                </a:lnTo>
                <a:close/>
              </a:path>
            </a:pathLst>
          </a:custGeom>
          <a:blipFill>
            <a:blip r:embed="rId5">
              <a:extLst>
                <a:ext uri="{96DAC541-7B7A-43D3-8B79-37D633B846F1}">
                  <asvg:svgBlip xmlns:asvg="http://schemas.microsoft.com/office/drawing/2016/SVG/main" r:embed="rId6"/>
                </a:ext>
              </a:extLst>
            </a:blip>
            <a:stretch>
              <a:fillRect t="-310516"/>
            </a:stretch>
          </a:blipFill>
        </p:spPr>
        <p:txBody>
          <a:bodyPr/>
          <a:lstStyle/>
          <a:p>
            <a:endParaRPr lang="en-US"/>
          </a:p>
        </p:txBody>
      </p:sp>
      <p:grpSp>
        <p:nvGrpSpPr>
          <p:cNvPr id="12" name="Group 12"/>
          <p:cNvGrpSpPr/>
          <p:nvPr/>
        </p:nvGrpSpPr>
        <p:grpSpPr>
          <a:xfrm>
            <a:off x="14120290" y="8426541"/>
            <a:ext cx="3139010" cy="5129299"/>
            <a:chOff x="0" y="0"/>
            <a:chExt cx="4185346" cy="6839066"/>
          </a:xfrm>
        </p:grpSpPr>
        <p:sp>
          <p:nvSpPr>
            <p:cNvPr id="13" name="AutoShape 13"/>
            <p:cNvSpPr/>
            <p:nvPr/>
          </p:nvSpPr>
          <p:spPr>
            <a:xfrm>
              <a:off x="0" y="0"/>
              <a:ext cx="4185346" cy="6839066"/>
            </a:xfrm>
            <a:prstGeom prst="rect">
              <a:avLst/>
            </a:prstGeom>
            <a:solidFill>
              <a:srgbClr val="EDEDED"/>
            </a:solidFill>
          </p:spPr>
          <p:txBody>
            <a:bodyPr/>
            <a:lstStyle/>
            <a:p>
              <a:endParaRPr lang="en-US"/>
            </a:p>
          </p:txBody>
        </p:sp>
      </p:grpSp>
      <p:sp>
        <p:nvSpPr>
          <p:cNvPr id="14" name="AutoShape 14"/>
          <p:cNvSpPr/>
          <p:nvPr/>
        </p:nvSpPr>
        <p:spPr>
          <a:xfrm>
            <a:off x="1450028" y="9277350"/>
            <a:ext cx="11598937" cy="0"/>
          </a:xfrm>
          <a:prstGeom prst="line">
            <a:avLst/>
          </a:prstGeom>
          <a:ln w="38100" cap="rnd">
            <a:solidFill>
              <a:srgbClr val="1D1B1A"/>
            </a:solidFill>
            <a:prstDash val="solid"/>
            <a:headEnd type="none" w="sm" len="sm"/>
            <a:tailEnd type="none" w="sm" len="sm"/>
          </a:ln>
        </p:spPr>
        <p:txBody>
          <a:bodyPr/>
          <a:lstStyle/>
          <a:p>
            <a:endParaRPr lang="en-US"/>
          </a:p>
        </p:txBody>
      </p:sp>
      <p:grpSp>
        <p:nvGrpSpPr>
          <p:cNvPr id="15" name="Group 15"/>
          <p:cNvGrpSpPr/>
          <p:nvPr/>
        </p:nvGrpSpPr>
        <p:grpSpPr>
          <a:xfrm>
            <a:off x="1028700" y="1013792"/>
            <a:ext cx="16227262" cy="889871"/>
            <a:chOff x="0" y="0"/>
            <a:chExt cx="4273847" cy="234369"/>
          </a:xfrm>
        </p:grpSpPr>
        <p:sp>
          <p:nvSpPr>
            <p:cNvPr id="16" name="Freeform 16"/>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17" name="TextBox 17"/>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18" name="Group 18"/>
          <p:cNvGrpSpPr/>
          <p:nvPr/>
        </p:nvGrpSpPr>
        <p:grpSpPr>
          <a:xfrm>
            <a:off x="9930047" y="1085095"/>
            <a:ext cx="2917864" cy="747265"/>
            <a:chOff x="0" y="0"/>
            <a:chExt cx="768491" cy="196811"/>
          </a:xfrm>
        </p:grpSpPr>
        <p:sp>
          <p:nvSpPr>
            <p:cNvPr id="19" name="Freeform 19"/>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0" name="TextBox 20"/>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21" name="Group 21"/>
          <p:cNvGrpSpPr/>
          <p:nvPr/>
        </p:nvGrpSpPr>
        <p:grpSpPr>
          <a:xfrm>
            <a:off x="7115211" y="989436"/>
            <a:ext cx="3070808" cy="889871"/>
            <a:chOff x="0" y="0"/>
            <a:chExt cx="808772" cy="234369"/>
          </a:xfrm>
        </p:grpSpPr>
        <p:sp>
          <p:nvSpPr>
            <p:cNvPr id="22" name="Freeform 22"/>
            <p:cNvSpPr/>
            <p:nvPr/>
          </p:nvSpPr>
          <p:spPr>
            <a:xfrm>
              <a:off x="0" y="0"/>
              <a:ext cx="808772" cy="234369"/>
            </a:xfrm>
            <a:custGeom>
              <a:avLst/>
              <a:gdLst/>
              <a:ahLst/>
              <a:cxnLst/>
              <a:rect l="l" t="t" r="r" b="b"/>
              <a:pathLst>
                <a:path w="808772" h="234369">
                  <a:moveTo>
                    <a:pt x="117185" y="0"/>
                  </a:moveTo>
                  <a:lnTo>
                    <a:pt x="691588" y="0"/>
                  </a:lnTo>
                  <a:cubicBezTo>
                    <a:pt x="722667" y="0"/>
                    <a:pt x="752473" y="12346"/>
                    <a:pt x="774450" y="34323"/>
                  </a:cubicBezTo>
                  <a:cubicBezTo>
                    <a:pt x="796426" y="56299"/>
                    <a:pt x="808772" y="86105"/>
                    <a:pt x="808772" y="117185"/>
                  </a:cubicBezTo>
                  <a:lnTo>
                    <a:pt x="808772" y="117185"/>
                  </a:lnTo>
                  <a:cubicBezTo>
                    <a:pt x="808772" y="181904"/>
                    <a:pt x="756307" y="234369"/>
                    <a:pt x="691588" y="234369"/>
                  </a:cubicBezTo>
                  <a:lnTo>
                    <a:pt x="117185" y="234369"/>
                  </a:lnTo>
                  <a:cubicBezTo>
                    <a:pt x="86105" y="234369"/>
                    <a:pt x="56299" y="222023"/>
                    <a:pt x="34323" y="200047"/>
                  </a:cubicBezTo>
                  <a:cubicBezTo>
                    <a:pt x="12346" y="178070"/>
                    <a:pt x="0" y="148264"/>
                    <a:pt x="0" y="117185"/>
                  </a:cubicBezTo>
                  <a:lnTo>
                    <a:pt x="0" y="117185"/>
                  </a:lnTo>
                  <a:cubicBezTo>
                    <a:pt x="0" y="86105"/>
                    <a:pt x="12346" y="56299"/>
                    <a:pt x="34323" y="34323"/>
                  </a:cubicBezTo>
                  <a:cubicBezTo>
                    <a:pt x="56299" y="12346"/>
                    <a:pt x="86105" y="0"/>
                    <a:pt x="117185" y="0"/>
                  </a:cubicBezTo>
                  <a:close/>
                </a:path>
              </a:pathLst>
            </a:custGeom>
            <a:solidFill>
              <a:srgbClr val="1D1B1A"/>
            </a:solidFill>
          </p:spPr>
          <p:txBody>
            <a:bodyPr/>
            <a:lstStyle/>
            <a:p>
              <a:endParaRPr lang="en-US"/>
            </a:p>
          </p:txBody>
        </p:sp>
        <p:sp>
          <p:nvSpPr>
            <p:cNvPr id="23" name="TextBox 23"/>
            <p:cNvSpPr txBox="1"/>
            <p:nvPr/>
          </p:nvSpPr>
          <p:spPr>
            <a:xfrm>
              <a:off x="0" y="-47625"/>
              <a:ext cx="808772" cy="281994"/>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2</a:t>
              </a:r>
            </a:p>
          </p:txBody>
        </p:sp>
      </p:grpSp>
      <p:sp>
        <p:nvSpPr>
          <p:cNvPr id="24" name="Freeform 24"/>
          <p:cNvSpPr/>
          <p:nvPr/>
        </p:nvSpPr>
        <p:spPr>
          <a:xfrm>
            <a:off x="15546330"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25" name="Group 25"/>
          <p:cNvGrpSpPr/>
          <p:nvPr/>
        </p:nvGrpSpPr>
        <p:grpSpPr>
          <a:xfrm>
            <a:off x="16366091" y="1013792"/>
            <a:ext cx="889871" cy="88987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27" name="TextBox 27"/>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28" name="Group 28"/>
          <p:cNvGrpSpPr/>
          <p:nvPr/>
        </p:nvGrpSpPr>
        <p:grpSpPr>
          <a:xfrm>
            <a:off x="4099508" y="1085095"/>
            <a:ext cx="2917864" cy="747265"/>
            <a:chOff x="0" y="0"/>
            <a:chExt cx="768491" cy="196811"/>
          </a:xfrm>
        </p:grpSpPr>
        <p:sp>
          <p:nvSpPr>
            <p:cNvPr id="29" name="Freeform 29"/>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0" name="TextBox 30"/>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1</a:t>
              </a:r>
            </a:p>
          </p:txBody>
        </p:sp>
      </p:grpSp>
      <p:grpSp>
        <p:nvGrpSpPr>
          <p:cNvPr id="31" name="Group 31"/>
          <p:cNvGrpSpPr/>
          <p:nvPr/>
        </p:nvGrpSpPr>
        <p:grpSpPr>
          <a:xfrm>
            <a:off x="1450028" y="1085095"/>
            <a:ext cx="2917864" cy="747265"/>
            <a:chOff x="0" y="0"/>
            <a:chExt cx="768491" cy="196811"/>
          </a:xfrm>
        </p:grpSpPr>
        <p:sp>
          <p:nvSpPr>
            <p:cNvPr id="32" name="Freeform 32"/>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3" name="TextBox 33"/>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grpSp>
        <p:nvGrpSpPr>
          <p:cNvPr id="34" name="Group 34"/>
          <p:cNvGrpSpPr/>
          <p:nvPr/>
        </p:nvGrpSpPr>
        <p:grpSpPr>
          <a:xfrm>
            <a:off x="12548052" y="1085095"/>
            <a:ext cx="2917864" cy="747265"/>
            <a:chOff x="0" y="0"/>
            <a:chExt cx="768491" cy="196811"/>
          </a:xfrm>
        </p:grpSpPr>
        <p:sp>
          <p:nvSpPr>
            <p:cNvPr id="35" name="Freeform 35"/>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6" name="TextBox 36"/>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sp>
        <p:nvSpPr>
          <p:cNvPr id="37" name="TextBox 37"/>
          <p:cNvSpPr txBox="1"/>
          <p:nvPr/>
        </p:nvSpPr>
        <p:spPr>
          <a:xfrm>
            <a:off x="1450028" y="3222332"/>
            <a:ext cx="10755530" cy="905008"/>
          </a:xfrm>
          <a:prstGeom prst="rect">
            <a:avLst/>
          </a:prstGeom>
        </p:spPr>
        <p:txBody>
          <a:bodyPr lIns="0" tIns="0" rIns="0" bIns="0" rtlCol="0" anchor="t">
            <a:spAutoFit/>
          </a:bodyPr>
          <a:lstStyle/>
          <a:p>
            <a:pPr algn="l">
              <a:lnSpc>
                <a:spcPts val="6528"/>
              </a:lnSpc>
            </a:pPr>
            <a:r>
              <a:rPr lang="en-US" sz="7253" b="1" spc="-362">
                <a:solidFill>
                  <a:srgbClr val="1D1B1A"/>
                </a:solidFill>
                <a:latin typeface="DM Sans Bold"/>
                <a:ea typeface="DM Sans Bold"/>
                <a:cs typeface="DM Sans Bold"/>
                <a:sym typeface="DM Sans Bold"/>
              </a:rPr>
              <a:t>Can a Machine Think?</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656860" y="8502874"/>
            <a:ext cx="1418462" cy="1418462"/>
            <a:chOff x="0" y="0"/>
            <a:chExt cx="1891283" cy="1891283"/>
          </a:xfrm>
        </p:grpSpPr>
        <p:grpSp>
          <p:nvGrpSpPr>
            <p:cNvPr id="3" name="Group 3"/>
            <p:cNvGrpSpPr/>
            <p:nvPr/>
          </p:nvGrpSpPr>
          <p:grpSpPr>
            <a:xfrm>
              <a:off x="0" y="0"/>
              <a:ext cx="1891283" cy="189128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txBody>
              <a:bodyPr/>
              <a:lstStyle/>
              <a:p>
                <a:endParaRPr lang="en-US"/>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6" name="Freeform 6"/>
            <p:cNvSpPr/>
            <p:nvPr/>
          </p:nvSpPr>
          <p:spPr>
            <a:xfrm>
              <a:off x="435812" y="435812"/>
              <a:ext cx="1019659" cy="1019659"/>
            </a:xfrm>
            <a:custGeom>
              <a:avLst/>
              <a:gdLst/>
              <a:ahLst/>
              <a:cxnLst/>
              <a:rect l="l" t="t" r="r" b="b"/>
              <a:pathLst>
                <a:path w="1019659" h="1019659">
                  <a:moveTo>
                    <a:pt x="0" y="0"/>
                  </a:moveTo>
                  <a:lnTo>
                    <a:pt x="1019659" y="0"/>
                  </a:lnTo>
                  <a:lnTo>
                    <a:pt x="1019659" y="1019659"/>
                  </a:lnTo>
                  <a:lnTo>
                    <a:pt x="0" y="10196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7" name="Group 7"/>
          <p:cNvGrpSpPr/>
          <p:nvPr/>
        </p:nvGrpSpPr>
        <p:grpSpPr>
          <a:xfrm>
            <a:off x="1028700" y="1013792"/>
            <a:ext cx="16227262" cy="889871"/>
            <a:chOff x="0" y="0"/>
            <a:chExt cx="4273847" cy="234369"/>
          </a:xfrm>
        </p:grpSpPr>
        <p:sp>
          <p:nvSpPr>
            <p:cNvPr id="8" name="Freeform 8"/>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9" name="TextBox 9"/>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10" name="Group 10"/>
          <p:cNvGrpSpPr/>
          <p:nvPr/>
        </p:nvGrpSpPr>
        <p:grpSpPr>
          <a:xfrm>
            <a:off x="9930047" y="1085095"/>
            <a:ext cx="2917864" cy="747265"/>
            <a:chOff x="0" y="0"/>
            <a:chExt cx="768491" cy="196811"/>
          </a:xfrm>
        </p:grpSpPr>
        <p:sp>
          <p:nvSpPr>
            <p:cNvPr id="11" name="Freeform 11"/>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12" name="TextBox 12"/>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13" name="Group 13"/>
          <p:cNvGrpSpPr/>
          <p:nvPr/>
        </p:nvGrpSpPr>
        <p:grpSpPr>
          <a:xfrm>
            <a:off x="7115211" y="989436"/>
            <a:ext cx="3070808" cy="889871"/>
            <a:chOff x="0" y="0"/>
            <a:chExt cx="808772" cy="234369"/>
          </a:xfrm>
        </p:grpSpPr>
        <p:sp>
          <p:nvSpPr>
            <p:cNvPr id="14" name="Freeform 14"/>
            <p:cNvSpPr/>
            <p:nvPr/>
          </p:nvSpPr>
          <p:spPr>
            <a:xfrm>
              <a:off x="0" y="0"/>
              <a:ext cx="808772" cy="234369"/>
            </a:xfrm>
            <a:custGeom>
              <a:avLst/>
              <a:gdLst/>
              <a:ahLst/>
              <a:cxnLst/>
              <a:rect l="l" t="t" r="r" b="b"/>
              <a:pathLst>
                <a:path w="808772" h="234369">
                  <a:moveTo>
                    <a:pt x="117185" y="0"/>
                  </a:moveTo>
                  <a:lnTo>
                    <a:pt x="691588" y="0"/>
                  </a:lnTo>
                  <a:cubicBezTo>
                    <a:pt x="722667" y="0"/>
                    <a:pt x="752473" y="12346"/>
                    <a:pt x="774450" y="34323"/>
                  </a:cubicBezTo>
                  <a:cubicBezTo>
                    <a:pt x="796426" y="56299"/>
                    <a:pt x="808772" y="86105"/>
                    <a:pt x="808772" y="117185"/>
                  </a:cubicBezTo>
                  <a:lnTo>
                    <a:pt x="808772" y="117185"/>
                  </a:lnTo>
                  <a:cubicBezTo>
                    <a:pt x="808772" y="181904"/>
                    <a:pt x="756307" y="234369"/>
                    <a:pt x="691588" y="234369"/>
                  </a:cubicBezTo>
                  <a:lnTo>
                    <a:pt x="117185" y="234369"/>
                  </a:lnTo>
                  <a:cubicBezTo>
                    <a:pt x="86105" y="234369"/>
                    <a:pt x="56299" y="222023"/>
                    <a:pt x="34323" y="200047"/>
                  </a:cubicBezTo>
                  <a:cubicBezTo>
                    <a:pt x="12346" y="178070"/>
                    <a:pt x="0" y="148264"/>
                    <a:pt x="0" y="117185"/>
                  </a:cubicBezTo>
                  <a:lnTo>
                    <a:pt x="0" y="117185"/>
                  </a:lnTo>
                  <a:cubicBezTo>
                    <a:pt x="0" y="86105"/>
                    <a:pt x="12346" y="56299"/>
                    <a:pt x="34323" y="34323"/>
                  </a:cubicBezTo>
                  <a:cubicBezTo>
                    <a:pt x="56299" y="12346"/>
                    <a:pt x="86105" y="0"/>
                    <a:pt x="117185" y="0"/>
                  </a:cubicBezTo>
                  <a:close/>
                </a:path>
              </a:pathLst>
            </a:custGeom>
            <a:solidFill>
              <a:srgbClr val="1D1B1A"/>
            </a:solidFill>
          </p:spPr>
          <p:txBody>
            <a:bodyPr/>
            <a:lstStyle/>
            <a:p>
              <a:endParaRPr lang="en-US"/>
            </a:p>
          </p:txBody>
        </p:sp>
        <p:sp>
          <p:nvSpPr>
            <p:cNvPr id="15" name="TextBox 15"/>
            <p:cNvSpPr txBox="1"/>
            <p:nvPr/>
          </p:nvSpPr>
          <p:spPr>
            <a:xfrm>
              <a:off x="0" y="-47625"/>
              <a:ext cx="808772" cy="281994"/>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2</a:t>
              </a:r>
            </a:p>
          </p:txBody>
        </p:sp>
      </p:grpSp>
      <p:sp>
        <p:nvSpPr>
          <p:cNvPr id="16" name="Freeform 16"/>
          <p:cNvSpPr/>
          <p:nvPr/>
        </p:nvSpPr>
        <p:spPr>
          <a:xfrm>
            <a:off x="15546330"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7" name="Group 17"/>
          <p:cNvGrpSpPr/>
          <p:nvPr/>
        </p:nvGrpSpPr>
        <p:grpSpPr>
          <a:xfrm>
            <a:off x="16366091" y="1013792"/>
            <a:ext cx="889871" cy="88987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19" name="TextBox 19"/>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20" name="Group 20"/>
          <p:cNvGrpSpPr/>
          <p:nvPr/>
        </p:nvGrpSpPr>
        <p:grpSpPr>
          <a:xfrm>
            <a:off x="4099508" y="1085095"/>
            <a:ext cx="2917864" cy="747265"/>
            <a:chOff x="0" y="0"/>
            <a:chExt cx="768491" cy="196811"/>
          </a:xfrm>
        </p:grpSpPr>
        <p:sp>
          <p:nvSpPr>
            <p:cNvPr id="21" name="Freeform 21"/>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2" name="TextBox 22"/>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1</a:t>
              </a:r>
            </a:p>
          </p:txBody>
        </p:sp>
      </p:grpSp>
      <p:grpSp>
        <p:nvGrpSpPr>
          <p:cNvPr id="23" name="Group 23"/>
          <p:cNvGrpSpPr/>
          <p:nvPr/>
        </p:nvGrpSpPr>
        <p:grpSpPr>
          <a:xfrm>
            <a:off x="1450028" y="1085095"/>
            <a:ext cx="2917864" cy="747265"/>
            <a:chOff x="0" y="0"/>
            <a:chExt cx="768491" cy="196811"/>
          </a:xfrm>
        </p:grpSpPr>
        <p:sp>
          <p:nvSpPr>
            <p:cNvPr id="24" name="Freeform 24"/>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5" name="TextBox 25"/>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grpSp>
        <p:nvGrpSpPr>
          <p:cNvPr id="26" name="Group 26"/>
          <p:cNvGrpSpPr/>
          <p:nvPr/>
        </p:nvGrpSpPr>
        <p:grpSpPr>
          <a:xfrm>
            <a:off x="12548052" y="1085095"/>
            <a:ext cx="2917864" cy="747265"/>
            <a:chOff x="0" y="0"/>
            <a:chExt cx="768491" cy="196811"/>
          </a:xfrm>
        </p:grpSpPr>
        <p:sp>
          <p:nvSpPr>
            <p:cNvPr id="27" name="Freeform 27"/>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8" name="TextBox 28"/>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sp>
        <p:nvSpPr>
          <p:cNvPr id="29" name="Freeform 29"/>
          <p:cNvSpPr/>
          <p:nvPr/>
        </p:nvSpPr>
        <p:spPr>
          <a:xfrm>
            <a:off x="9362851" y="2693631"/>
            <a:ext cx="7896449" cy="4453855"/>
          </a:xfrm>
          <a:custGeom>
            <a:avLst/>
            <a:gdLst/>
            <a:ahLst/>
            <a:cxnLst/>
            <a:rect l="l" t="t" r="r" b="b"/>
            <a:pathLst>
              <a:path w="7896449" h="4453855">
                <a:moveTo>
                  <a:pt x="0" y="0"/>
                </a:moveTo>
                <a:lnTo>
                  <a:pt x="7896449" y="0"/>
                </a:lnTo>
                <a:lnTo>
                  <a:pt x="7896449" y="4453855"/>
                </a:lnTo>
                <a:lnTo>
                  <a:pt x="0" y="4453855"/>
                </a:lnTo>
                <a:lnTo>
                  <a:pt x="0" y="0"/>
                </a:lnTo>
                <a:close/>
              </a:path>
            </a:pathLst>
          </a:custGeom>
          <a:blipFill>
            <a:blip r:embed="rId6"/>
            <a:stretch>
              <a:fillRect/>
            </a:stretch>
          </a:blipFill>
        </p:spPr>
        <p:txBody>
          <a:bodyPr/>
          <a:lstStyle/>
          <a:p>
            <a:endParaRPr lang="en-US"/>
          </a:p>
        </p:txBody>
      </p:sp>
      <p:grpSp>
        <p:nvGrpSpPr>
          <p:cNvPr id="30" name="Group 30"/>
          <p:cNvGrpSpPr/>
          <p:nvPr/>
        </p:nvGrpSpPr>
        <p:grpSpPr>
          <a:xfrm>
            <a:off x="1028700" y="6762236"/>
            <a:ext cx="7908496" cy="2449869"/>
            <a:chOff x="0" y="0"/>
            <a:chExt cx="10544662" cy="3266492"/>
          </a:xfrm>
        </p:grpSpPr>
        <p:grpSp>
          <p:nvGrpSpPr>
            <p:cNvPr id="31" name="Group 31"/>
            <p:cNvGrpSpPr/>
            <p:nvPr/>
          </p:nvGrpSpPr>
          <p:grpSpPr>
            <a:xfrm>
              <a:off x="0" y="0"/>
              <a:ext cx="10544662" cy="3266492"/>
              <a:chOff x="0" y="0"/>
              <a:chExt cx="2247454" cy="696209"/>
            </a:xfrm>
          </p:grpSpPr>
          <p:sp>
            <p:nvSpPr>
              <p:cNvPr id="32" name="Freeform 32"/>
              <p:cNvSpPr/>
              <p:nvPr/>
            </p:nvSpPr>
            <p:spPr>
              <a:xfrm>
                <a:off x="0" y="0"/>
                <a:ext cx="2247454" cy="696209"/>
              </a:xfrm>
              <a:custGeom>
                <a:avLst/>
                <a:gdLst/>
                <a:ahLst/>
                <a:cxnLst/>
                <a:rect l="l" t="t" r="r" b="b"/>
                <a:pathLst>
                  <a:path w="2247454" h="696209">
                    <a:moveTo>
                      <a:pt x="48947" y="0"/>
                    </a:moveTo>
                    <a:lnTo>
                      <a:pt x="2198507" y="0"/>
                    </a:lnTo>
                    <a:cubicBezTo>
                      <a:pt x="2211489" y="0"/>
                      <a:pt x="2223939" y="5157"/>
                      <a:pt x="2233118" y="14336"/>
                    </a:cubicBezTo>
                    <a:cubicBezTo>
                      <a:pt x="2242297" y="23516"/>
                      <a:pt x="2247454" y="35965"/>
                      <a:pt x="2247454" y="48947"/>
                    </a:cubicBezTo>
                    <a:lnTo>
                      <a:pt x="2247454" y="647262"/>
                    </a:lnTo>
                    <a:cubicBezTo>
                      <a:pt x="2247454" y="660244"/>
                      <a:pt x="2242297" y="672694"/>
                      <a:pt x="2233118" y="681873"/>
                    </a:cubicBezTo>
                    <a:cubicBezTo>
                      <a:pt x="2223939" y="691052"/>
                      <a:pt x="2211489" y="696209"/>
                      <a:pt x="2198507" y="696209"/>
                    </a:cubicBezTo>
                    <a:lnTo>
                      <a:pt x="48947" y="696209"/>
                    </a:lnTo>
                    <a:cubicBezTo>
                      <a:pt x="35965" y="696209"/>
                      <a:pt x="23516" y="691052"/>
                      <a:pt x="14336" y="681873"/>
                    </a:cubicBezTo>
                    <a:cubicBezTo>
                      <a:pt x="5157" y="672694"/>
                      <a:pt x="0" y="660244"/>
                      <a:pt x="0" y="647262"/>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33" name="TextBox 33"/>
              <p:cNvSpPr txBox="1"/>
              <p:nvPr/>
            </p:nvSpPr>
            <p:spPr>
              <a:xfrm>
                <a:off x="0" y="-47625"/>
                <a:ext cx="2247454" cy="743834"/>
              </a:xfrm>
              <a:prstGeom prst="rect">
                <a:avLst/>
              </a:prstGeom>
            </p:spPr>
            <p:txBody>
              <a:bodyPr lIns="50800" tIns="50800" rIns="50800" bIns="50800" rtlCol="0" anchor="ctr"/>
              <a:lstStyle/>
              <a:p>
                <a:pPr algn="ctr">
                  <a:lnSpc>
                    <a:spcPts val="3499"/>
                  </a:lnSpc>
                  <a:spcBef>
                    <a:spcPct val="0"/>
                  </a:spcBef>
                </a:pPr>
                <a:endParaRPr/>
              </a:p>
            </p:txBody>
          </p:sp>
        </p:grpSp>
        <p:sp>
          <p:nvSpPr>
            <p:cNvPr id="34" name="TextBox 34"/>
            <p:cNvSpPr txBox="1"/>
            <p:nvPr/>
          </p:nvSpPr>
          <p:spPr>
            <a:xfrm>
              <a:off x="782679" y="1346861"/>
              <a:ext cx="8979304" cy="525145"/>
            </a:xfrm>
            <a:prstGeom prst="rect">
              <a:avLst/>
            </a:prstGeom>
          </p:spPr>
          <p:txBody>
            <a:bodyPr lIns="0" tIns="0" rIns="0" bIns="0" rtlCol="0" anchor="t">
              <a:spAutoFit/>
            </a:bodyPr>
            <a:lstStyle/>
            <a:p>
              <a:pPr algn="l">
                <a:lnSpc>
                  <a:spcPts val="3359"/>
                </a:lnSpc>
                <a:spcBef>
                  <a:spcPct val="0"/>
                </a:spcBef>
              </a:pPr>
              <a:r>
                <a:rPr lang="en-US" sz="2400" b="1">
                  <a:solidFill>
                    <a:srgbClr val="1D1B1A"/>
                  </a:solidFill>
                  <a:latin typeface="Open Sauce Bold"/>
                  <a:ea typeface="Open Sauce Bold"/>
                  <a:cs typeface="Open Sauce Bold"/>
                  <a:sym typeface="Open Sauce Bold"/>
                </a:rPr>
                <a:t>Turing’s Question: Can machines think?</a:t>
              </a:r>
            </a:p>
          </p:txBody>
        </p:sp>
      </p:grpSp>
      <p:sp>
        <p:nvSpPr>
          <p:cNvPr id="35" name="Freeform 35"/>
          <p:cNvSpPr/>
          <p:nvPr/>
        </p:nvSpPr>
        <p:spPr>
          <a:xfrm>
            <a:off x="1500377" y="9521731"/>
            <a:ext cx="1923768" cy="399606"/>
          </a:xfrm>
          <a:custGeom>
            <a:avLst/>
            <a:gdLst/>
            <a:ahLst/>
            <a:cxnLst/>
            <a:rect l="l" t="t" r="r" b="b"/>
            <a:pathLst>
              <a:path w="1923768" h="399606">
                <a:moveTo>
                  <a:pt x="0" y="0"/>
                </a:moveTo>
                <a:lnTo>
                  <a:pt x="1923767" y="0"/>
                </a:lnTo>
                <a:lnTo>
                  <a:pt x="1923767" y="399606"/>
                </a:lnTo>
                <a:lnTo>
                  <a:pt x="0" y="399606"/>
                </a:lnTo>
                <a:lnTo>
                  <a:pt x="0" y="0"/>
                </a:lnTo>
                <a:close/>
              </a:path>
            </a:pathLst>
          </a:custGeom>
          <a:blipFill>
            <a:blip r:embed="rId7">
              <a:extLst>
                <a:ext uri="{96DAC541-7B7A-43D3-8B79-37D633B846F1}">
                  <asvg:svgBlip xmlns:asvg="http://schemas.microsoft.com/office/drawing/2016/SVG/main" r:embed="rId8"/>
                </a:ext>
              </a:extLst>
            </a:blip>
            <a:stretch>
              <a:fillRect b="-310516"/>
            </a:stretch>
          </a:blipFill>
        </p:spPr>
        <p:txBody>
          <a:bodyPr/>
          <a:lstStyle/>
          <a:p>
            <a:endParaRPr lang="en-US"/>
          </a:p>
        </p:txBody>
      </p:sp>
      <p:grpSp>
        <p:nvGrpSpPr>
          <p:cNvPr id="36" name="Group 36"/>
          <p:cNvGrpSpPr/>
          <p:nvPr/>
        </p:nvGrpSpPr>
        <p:grpSpPr>
          <a:xfrm>
            <a:off x="1028700" y="2693631"/>
            <a:ext cx="7908496" cy="3717667"/>
            <a:chOff x="0" y="0"/>
            <a:chExt cx="10544662" cy="4956889"/>
          </a:xfrm>
        </p:grpSpPr>
        <p:grpSp>
          <p:nvGrpSpPr>
            <p:cNvPr id="37" name="Group 37"/>
            <p:cNvGrpSpPr/>
            <p:nvPr/>
          </p:nvGrpSpPr>
          <p:grpSpPr>
            <a:xfrm>
              <a:off x="0" y="0"/>
              <a:ext cx="10544662" cy="4956889"/>
              <a:chOff x="0" y="0"/>
              <a:chExt cx="2247454" cy="1056495"/>
            </a:xfrm>
          </p:grpSpPr>
          <p:sp>
            <p:nvSpPr>
              <p:cNvPr id="38" name="Freeform 38"/>
              <p:cNvSpPr/>
              <p:nvPr/>
            </p:nvSpPr>
            <p:spPr>
              <a:xfrm>
                <a:off x="0" y="0"/>
                <a:ext cx="2247454" cy="1056495"/>
              </a:xfrm>
              <a:custGeom>
                <a:avLst/>
                <a:gdLst/>
                <a:ahLst/>
                <a:cxnLst/>
                <a:rect l="l" t="t" r="r" b="b"/>
                <a:pathLst>
                  <a:path w="2247454" h="1056495">
                    <a:moveTo>
                      <a:pt x="48947" y="0"/>
                    </a:moveTo>
                    <a:lnTo>
                      <a:pt x="2198507" y="0"/>
                    </a:lnTo>
                    <a:cubicBezTo>
                      <a:pt x="2211489" y="0"/>
                      <a:pt x="2223939" y="5157"/>
                      <a:pt x="2233118" y="14336"/>
                    </a:cubicBezTo>
                    <a:cubicBezTo>
                      <a:pt x="2242297" y="23516"/>
                      <a:pt x="2247454" y="35965"/>
                      <a:pt x="2247454" y="48947"/>
                    </a:cubicBezTo>
                    <a:lnTo>
                      <a:pt x="2247454" y="1007548"/>
                    </a:lnTo>
                    <a:cubicBezTo>
                      <a:pt x="2247454" y="1020530"/>
                      <a:pt x="2242297" y="1032979"/>
                      <a:pt x="2233118" y="1042159"/>
                    </a:cubicBezTo>
                    <a:cubicBezTo>
                      <a:pt x="2223939" y="1051338"/>
                      <a:pt x="2211489" y="1056495"/>
                      <a:pt x="2198507" y="1056495"/>
                    </a:cubicBezTo>
                    <a:lnTo>
                      <a:pt x="48947" y="1056495"/>
                    </a:lnTo>
                    <a:cubicBezTo>
                      <a:pt x="35965" y="1056495"/>
                      <a:pt x="23516" y="1051338"/>
                      <a:pt x="14336" y="1042159"/>
                    </a:cubicBezTo>
                    <a:cubicBezTo>
                      <a:pt x="5157" y="1032979"/>
                      <a:pt x="0" y="1020530"/>
                      <a:pt x="0" y="1007548"/>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39" name="TextBox 39"/>
              <p:cNvSpPr txBox="1"/>
              <p:nvPr/>
            </p:nvSpPr>
            <p:spPr>
              <a:xfrm>
                <a:off x="0" y="-47625"/>
                <a:ext cx="2247454" cy="1104120"/>
              </a:xfrm>
              <a:prstGeom prst="rect">
                <a:avLst/>
              </a:prstGeom>
            </p:spPr>
            <p:txBody>
              <a:bodyPr lIns="50800" tIns="50800" rIns="50800" bIns="50800" rtlCol="0" anchor="ctr"/>
              <a:lstStyle/>
              <a:p>
                <a:pPr algn="ctr">
                  <a:lnSpc>
                    <a:spcPts val="3499"/>
                  </a:lnSpc>
                  <a:spcBef>
                    <a:spcPct val="0"/>
                  </a:spcBef>
                </a:pPr>
                <a:endParaRPr/>
              </a:p>
            </p:txBody>
          </p:sp>
        </p:grpSp>
        <p:sp>
          <p:nvSpPr>
            <p:cNvPr id="40" name="TextBox 40"/>
            <p:cNvSpPr txBox="1"/>
            <p:nvPr/>
          </p:nvSpPr>
          <p:spPr>
            <a:xfrm>
              <a:off x="782679" y="1074460"/>
              <a:ext cx="8979304" cy="276034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Alan Turing, 1912-1954</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Founder of computer science</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Creator of the “Turing Machine”</a:t>
              </a:r>
            </a:p>
            <a:p>
              <a:pPr marL="518160" lvl="1" indent="-259080" algn="l">
                <a:lnSpc>
                  <a:spcPts val="3359"/>
                </a:lnSpc>
                <a:spcBef>
                  <a:spcPct val="0"/>
                </a:spcBef>
                <a:buFont typeface="Arial"/>
                <a:buChar char="•"/>
              </a:pPr>
              <a:r>
                <a:rPr lang="en-US" sz="2400" b="1">
                  <a:solidFill>
                    <a:srgbClr val="1D1B1A"/>
                  </a:solidFill>
                  <a:latin typeface="Open Sauce Bold"/>
                  <a:ea typeface="Open Sauce Bold"/>
                  <a:cs typeface="Open Sauce Bold"/>
                  <a:sym typeface="Open Sauce Bold"/>
                </a:rPr>
                <a:t>“Computing Machinery and Intelligence” (1950)</a:t>
              </a:r>
            </a:p>
          </p:txBody>
        </p:sp>
      </p:gr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656860" y="8502874"/>
            <a:ext cx="1418462" cy="1418462"/>
            <a:chOff x="0" y="0"/>
            <a:chExt cx="1891283" cy="1891283"/>
          </a:xfrm>
        </p:grpSpPr>
        <p:grpSp>
          <p:nvGrpSpPr>
            <p:cNvPr id="3" name="Group 3"/>
            <p:cNvGrpSpPr/>
            <p:nvPr/>
          </p:nvGrpSpPr>
          <p:grpSpPr>
            <a:xfrm>
              <a:off x="0" y="0"/>
              <a:ext cx="1891283" cy="189128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txBody>
              <a:bodyPr/>
              <a:lstStyle/>
              <a:p>
                <a:endParaRPr lang="en-US"/>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6" name="Freeform 6"/>
            <p:cNvSpPr/>
            <p:nvPr/>
          </p:nvSpPr>
          <p:spPr>
            <a:xfrm>
              <a:off x="435812" y="435812"/>
              <a:ext cx="1019659" cy="1019659"/>
            </a:xfrm>
            <a:custGeom>
              <a:avLst/>
              <a:gdLst/>
              <a:ahLst/>
              <a:cxnLst/>
              <a:rect l="l" t="t" r="r" b="b"/>
              <a:pathLst>
                <a:path w="1019659" h="1019659">
                  <a:moveTo>
                    <a:pt x="0" y="0"/>
                  </a:moveTo>
                  <a:lnTo>
                    <a:pt x="1019659" y="0"/>
                  </a:lnTo>
                  <a:lnTo>
                    <a:pt x="1019659" y="1019659"/>
                  </a:lnTo>
                  <a:lnTo>
                    <a:pt x="0" y="10196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7" name="Group 7"/>
          <p:cNvGrpSpPr/>
          <p:nvPr/>
        </p:nvGrpSpPr>
        <p:grpSpPr>
          <a:xfrm>
            <a:off x="1028700" y="1013792"/>
            <a:ext cx="16227262" cy="889871"/>
            <a:chOff x="0" y="0"/>
            <a:chExt cx="4273847" cy="234369"/>
          </a:xfrm>
        </p:grpSpPr>
        <p:sp>
          <p:nvSpPr>
            <p:cNvPr id="8" name="Freeform 8"/>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9" name="TextBox 9"/>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10" name="Group 10"/>
          <p:cNvGrpSpPr/>
          <p:nvPr/>
        </p:nvGrpSpPr>
        <p:grpSpPr>
          <a:xfrm>
            <a:off x="9930047" y="1085095"/>
            <a:ext cx="2917864" cy="747265"/>
            <a:chOff x="0" y="0"/>
            <a:chExt cx="768491" cy="196811"/>
          </a:xfrm>
        </p:grpSpPr>
        <p:sp>
          <p:nvSpPr>
            <p:cNvPr id="11" name="Freeform 11"/>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12" name="TextBox 12"/>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13" name="Group 13"/>
          <p:cNvGrpSpPr/>
          <p:nvPr/>
        </p:nvGrpSpPr>
        <p:grpSpPr>
          <a:xfrm>
            <a:off x="7115211" y="989436"/>
            <a:ext cx="3070808" cy="889871"/>
            <a:chOff x="0" y="0"/>
            <a:chExt cx="808772" cy="234369"/>
          </a:xfrm>
        </p:grpSpPr>
        <p:sp>
          <p:nvSpPr>
            <p:cNvPr id="14" name="Freeform 14"/>
            <p:cNvSpPr/>
            <p:nvPr/>
          </p:nvSpPr>
          <p:spPr>
            <a:xfrm>
              <a:off x="0" y="0"/>
              <a:ext cx="808772" cy="234369"/>
            </a:xfrm>
            <a:custGeom>
              <a:avLst/>
              <a:gdLst/>
              <a:ahLst/>
              <a:cxnLst/>
              <a:rect l="l" t="t" r="r" b="b"/>
              <a:pathLst>
                <a:path w="808772" h="234369">
                  <a:moveTo>
                    <a:pt x="117185" y="0"/>
                  </a:moveTo>
                  <a:lnTo>
                    <a:pt x="691588" y="0"/>
                  </a:lnTo>
                  <a:cubicBezTo>
                    <a:pt x="722667" y="0"/>
                    <a:pt x="752473" y="12346"/>
                    <a:pt x="774450" y="34323"/>
                  </a:cubicBezTo>
                  <a:cubicBezTo>
                    <a:pt x="796426" y="56299"/>
                    <a:pt x="808772" y="86105"/>
                    <a:pt x="808772" y="117185"/>
                  </a:cubicBezTo>
                  <a:lnTo>
                    <a:pt x="808772" y="117185"/>
                  </a:lnTo>
                  <a:cubicBezTo>
                    <a:pt x="808772" y="181904"/>
                    <a:pt x="756307" y="234369"/>
                    <a:pt x="691588" y="234369"/>
                  </a:cubicBezTo>
                  <a:lnTo>
                    <a:pt x="117185" y="234369"/>
                  </a:lnTo>
                  <a:cubicBezTo>
                    <a:pt x="86105" y="234369"/>
                    <a:pt x="56299" y="222023"/>
                    <a:pt x="34323" y="200047"/>
                  </a:cubicBezTo>
                  <a:cubicBezTo>
                    <a:pt x="12346" y="178070"/>
                    <a:pt x="0" y="148264"/>
                    <a:pt x="0" y="117185"/>
                  </a:cubicBezTo>
                  <a:lnTo>
                    <a:pt x="0" y="117185"/>
                  </a:lnTo>
                  <a:cubicBezTo>
                    <a:pt x="0" y="86105"/>
                    <a:pt x="12346" y="56299"/>
                    <a:pt x="34323" y="34323"/>
                  </a:cubicBezTo>
                  <a:cubicBezTo>
                    <a:pt x="56299" y="12346"/>
                    <a:pt x="86105" y="0"/>
                    <a:pt x="117185" y="0"/>
                  </a:cubicBezTo>
                  <a:close/>
                </a:path>
              </a:pathLst>
            </a:custGeom>
            <a:solidFill>
              <a:srgbClr val="1D1B1A"/>
            </a:solidFill>
          </p:spPr>
          <p:txBody>
            <a:bodyPr/>
            <a:lstStyle/>
            <a:p>
              <a:endParaRPr lang="en-US"/>
            </a:p>
          </p:txBody>
        </p:sp>
        <p:sp>
          <p:nvSpPr>
            <p:cNvPr id="15" name="TextBox 15"/>
            <p:cNvSpPr txBox="1"/>
            <p:nvPr/>
          </p:nvSpPr>
          <p:spPr>
            <a:xfrm>
              <a:off x="0" y="-47625"/>
              <a:ext cx="808772" cy="281994"/>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2</a:t>
              </a:r>
            </a:p>
          </p:txBody>
        </p:sp>
      </p:grpSp>
      <p:sp>
        <p:nvSpPr>
          <p:cNvPr id="16" name="Freeform 16"/>
          <p:cNvSpPr/>
          <p:nvPr/>
        </p:nvSpPr>
        <p:spPr>
          <a:xfrm>
            <a:off x="15546330"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7" name="Group 17"/>
          <p:cNvGrpSpPr/>
          <p:nvPr/>
        </p:nvGrpSpPr>
        <p:grpSpPr>
          <a:xfrm>
            <a:off x="16366091" y="1013792"/>
            <a:ext cx="889871" cy="88987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19" name="TextBox 19"/>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20" name="Group 20"/>
          <p:cNvGrpSpPr/>
          <p:nvPr/>
        </p:nvGrpSpPr>
        <p:grpSpPr>
          <a:xfrm>
            <a:off x="4099508" y="1085095"/>
            <a:ext cx="2917864" cy="747265"/>
            <a:chOff x="0" y="0"/>
            <a:chExt cx="768491" cy="196811"/>
          </a:xfrm>
        </p:grpSpPr>
        <p:sp>
          <p:nvSpPr>
            <p:cNvPr id="21" name="Freeform 21"/>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2" name="TextBox 22"/>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1</a:t>
              </a:r>
            </a:p>
          </p:txBody>
        </p:sp>
      </p:grpSp>
      <p:grpSp>
        <p:nvGrpSpPr>
          <p:cNvPr id="23" name="Group 23"/>
          <p:cNvGrpSpPr/>
          <p:nvPr/>
        </p:nvGrpSpPr>
        <p:grpSpPr>
          <a:xfrm>
            <a:off x="1450028" y="1085095"/>
            <a:ext cx="2917864" cy="747265"/>
            <a:chOff x="0" y="0"/>
            <a:chExt cx="768491" cy="196811"/>
          </a:xfrm>
        </p:grpSpPr>
        <p:sp>
          <p:nvSpPr>
            <p:cNvPr id="24" name="Freeform 24"/>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5" name="TextBox 25"/>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grpSp>
        <p:nvGrpSpPr>
          <p:cNvPr id="26" name="Group 26"/>
          <p:cNvGrpSpPr/>
          <p:nvPr/>
        </p:nvGrpSpPr>
        <p:grpSpPr>
          <a:xfrm>
            <a:off x="12548052" y="1085095"/>
            <a:ext cx="2917864" cy="747265"/>
            <a:chOff x="0" y="0"/>
            <a:chExt cx="768491" cy="196811"/>
          </a:xfrm>
        </p:grpSpPr>
        <p:sp>
          <p:nvSpPr>
            <p:cNvPr id="27" name="Freeform 27"/>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8" name="TextBox 28"/>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grpSp>
        <p:nvGrpSpPr>
          <p:cNvPr id="29" name="Group 29"/>
          <p:cNvGrpSpPr/>
          <p:nvPr/>
        </p:nvGrpSpPr>
        <p:grpSpPr>
          <a:xfrm>
            <a:off x="1028700" y="6762236"/>
            <a:ext cx="7908496" cy="2449869"/>
            <a:chOff x="0" y="0"/>
            <a:chExt cx="2247454" cy="696209"/>
          </a:xfrm>
        </p:grpSpPr>
        <p:sp>
          <p:nvSpPr>
            <p:cNvPr id="30" name="Freeform 30"/>
            <p:cNvSpPr/>
            <p:nvPr/>
          </p:nvSpPr>
          <p:spPr>
            <a:xfrm>
              <a:off x="0" y="0"/>
              <a:ext cx="2247454" cy="696209"/>
            </a:xfrm>
            <a:custGeom>
              <a:avLst/>
              <a:gdLst/>
              <a:ahLst/>
              <a:cxnLst/>
              <a:rect l="l" t="t" r="r" b="b"/>
              <a:pathLst>
                <a:path w="2247454" h="696209">
                  <a:moveTo>
                    <a:pt x="48947" y="0"/>
                  </a:moveTo>
                  <a:lnTo>
                    <a:pt x="2198507" y="0"/>
                  </a:lnTo>
                  <a:cubicBezTo>
                    <a:pt x="2211489" y="0"/>
                    <a:pt x="2223939" y="5157"/>
                    <a:pt x="2233118" y="14336"/>
                  </a:cubicBezTo>
                  <a:cubicBezTo>
                    <a:pt x="2242297" y="23516"/>
                    <a:pt x="2247454" y="35965"/>
                    <a:pt x="2247454" y="48947"/>
                  </a:cubicBezTo>
                  <a:lnTo>
                    <a:pt x="2247454" y="647262"/>
                  </a:lnTo>
                  <a:cubicBezTo>
                    <a:pt x="2247454" y="660244"/>
                    <a:pt x="2242297" y="672694"/>
                    <a:pt x="2233118" y="681873"/>
                  </a:cubicBezTo>
                  <a:cubicBezTo>
                    <a:pt x="2223939" y="691052"/>
                    <a:pt x="2211489" y="696209"/>
                    <a:pt x="2198507" y="696209"/>
                  </a:cubicBezTo>
                  <a:lnTo>
                    <a:pt x="48947" y="696209"/>
                  </a:lnTo>
                  <a:cubicBezTo>
                    <a:pt x="35965" y="696209"/>
                    <a:pt x="23516" y="691052"/>
                    <a:pt x="14336" y="681873"/>
                  </a:cubicBezTo>
                  <a:cubicBezTo>
                    <a:pt x="5157" y="672694"/>
                    <a:pt x="0" y="660244"/>
                    <a:pt x="0" y="647262"/>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31" name="TextBox 31"/>
            <p:cNvSpPr txBox="1"/>
            <p:nvPr/>
          </p:nvSpPr>
          <p:spPr>
            <a:xfrm>
              <a:off x="0" y="-47625"/>
              <a:ext cx="2247454" cy="743834"/>
            </a:xfrm>
            <a:prstGeom prst="rect">
              <a:avLst/>
            </a:prstGeom>
          </p:spPr>
          <p:txBody>
            <a:bodyPr lIns="50800" tIns="50800" rIns="50800" bIns="50800" rtlCol="0" anchor="ctr"/>
            <a:lstStyle/>
            <a:p>
              <a:pPr algn="ctr">
                <a:lnSpc>
                  <a:spcPts val="3499"/>
                </a:lnSpc>
                <a:spcBef>
                  <a:spcPct val="0"/>
                </a:spcBef>
              </a:pPr>
              <a:endParaRPr/>
            </a:p>
          </p:txBody>
        </p:sp>
      </p:grpSp>
      <p:sp>
        <p:nvSpPr>
          <p:cNvPr id="32" name="Freeform 32"/>
          <p:cNvSpPr/>
          <p:nvPr/>
        </p:nvSpPr>
        <p:spPr>
          <a:xfrm>
            <a:off x="1500377" y="9521731"/>
            <a:ext cx="1923768" cy="399606"/>
          </a:xfrm>
          <a:custGeom>
            <a:avLst/>
            <a:gdLst/>
            <a:ahLst/>
            <a:cxnLst/>
            <a:rect l="l" t="t" r="r" b="b"/>
            <a:pathLst>
              <a:path w="1923768" h="399606">
                <a:moveTo>
                  <a:pt x="0" y="0"/>
                </a:moveTo>
                <a:lnTo>
                  <a:pt x="1923767" y="0"/>
                </a:lnTo>
                <a:lnTo>
                  <a:pt x="1923767" y="399606"/>
                </a:lnTo>
                <a:lnTo>
                  <a:pt x="0" y="399606"/>
                </a:lnTo>
                <a:lnTo>
                  <a:pt x="0" y="0"/>
                </a:lnTo>
                <a:close/>
              </a:path>
            </a:pathLst>
          </a:custGeom>
          <a:blipFill>
            <a:blip r:embed="rId6">
              <a:extLst>
                <a:ext uri="{96DAC541-7B7A-43D3-8B79-37D633B846F1}">
                  <asvg:svgBlip xmlns:asvg="http://schemas.microsoft.com/office/drawing/2016/SVG/main" r:embed="rId7"/>
                </a:ext>
              </a:extLst>
            </a:blip>
            <a:stretch>
              <a:fillRect b="-310516"/>
            </a:stretch>
          </a:blipFill>
        </p:spPr>
        <p:txBody>
          <a:bodyPr/>
          <a:lstStyle/>
          <a:p>
            <a:endParaRPr lang="en-US"/>
          </a:p>
        </p:txBody>
      </p:sp>
      <p:grpSp>
        <p:nvGrpSpPr>
          <p:cNvPr id="33" name="Group 33"/>
          <p:cNvGrpSpPr/>
          <p:nvPr/>
        </p:nvGrpSpPr>
        <p:grpSpPr>
          <a:xfrm>
            <a:off x="1028700" y="2693631"/>
            <a:ext cx="7908496" cy="3717667"/>
            <a:chOff x="0" y="0"/>
            <a:chExt cx="2247454" cy="1056495"/>
          </a:xfrm>
        </p:grpSpPr>
        <p:sp>
          <p:nvSpPr>
            <p:cNvPr id="34" name="Freeform 34"/>
            <p:cNvSpPr/>
            <p:nvPr/>
          </p:nvSpPr>
          <p:spPr>
            <a:xfrm>
              <a:off x="0" y="0"/>
              <a:ext cx="2247454" cy="1056495"/>
            </a:xfrm>
            <a:custGeom>
              <a:avLst/>
              <a:gdLst/>
              <a:ahLst/>
              <a:cxnLst/>
              <a:rect l="l" t="t" r="r" b="b"/>
              <a:pathLst>
                <a:path w="2247454" h="1056495">
                  <a:moveTo>
                    <a:pt x="48947" y="0"/>
                  </a:moveTo>
                  <a:lnTo>
                    <a:pt x="2198507" y="0"/>
                  </a:lnTo>
                  <a:cubicBezTo>
                    <a:pt x="2211489" y="0"/>
                    <a:pt x="2223939" y="5157"/>
                    <a:pt x="2233118" y="14336"/>
                  </a:cubicBezTo>
                  <a:cubicBezTo>
                    <a:pt x="2242297" y="23516"/>
                    <a:pt x="2247454" y="35965"/>
                    <a:pt x="2247454" y="48947"/>
                  </a:cubicBezTo>
                  <a:lnTo>
                    <a:pt x="2247454" y="1007548"/>
                  </a:lnTo>
                  <a:cubicBezTo>
                    <a:pt x="2247454" y="1020530"/>
                    <a:pt x="2242297" y="1032979"/>
                    <a:pt x="2233118" y="1042159"/>
                  </a:cubicBezTo>
                  <a:cubicBezTo>
                    <a:pt x="2223939" y="1051338"/>
                    <a:pt x="2211489" y="1056495"/>
                    <a:pt x="2198507" y="1056495"/>
                  </a:cubicBezTo>
                  <a:lnTo>
                    <a:pt x="48947" y="1056495"/>
                  </a:lnTo>
                  <a:cubicBezTo>
                    <a:pt x="35965" y="1056495"/>
                    <a:pt x="23516" y="1051338"/>
                    <a:pt x="14336" y="1042159"/>
                  </a:cubicBezTo>
                  <a:cubicBezTo>
                    <a:pt x="5157" y="1032979"/>
                    <a:pt x="0" y="1020530"/>
                    <a:pt x="0" y="1007548"/>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35" name="TextBox 35"/>
            <p:cNvSpPr txBox="1"/>
            <p:nvPr/>
          </p:nvSpPr>
          <p:spPr>
            <a:xfrm>
              <a:off x="0" y="-47625"/>
              <a:ext cx="2247454" cy="1104120"/>
            </a:xfrm>
            <a:prstGeom prst="rect">
              <a:avLst/>
            </a:prstGeom>
          </p:spPr>
          <p:txBody>
            <a:bodyPr lIns="50800" tIns="50800" rIns="50800" bIns="50800" rtlCol="0" anchor="ctr"/>
            <a:lstStyle/>
            <a:p>
              <a:pPr algn="ctr">
                <a:lnSpc>
                  <a:spcPts val="3499"/>
                </a:lnSpc>
                <a:spcBef>
                  <a:spcPct val="0"/>
                </a:spcBef>
              </a:pPr>
              <a:endParaRPr/>
            </a:p>
          </p:txBody>
        </p:sp>
      </p:grpSp>
      <p:sp>
        <p:nvSpPr>
          <p:cNvPr id="36" name="Freeform 36"/>
          <p:cNvSpPr/>
          <p:nvPr/>
        </p:nvSpPr>
        <p:spPr>
          <a:xfrm>
            <a:off x="11107840" y="2693631"/>
            <a:ext cx="4174067" cy="6564669"/>
          </a:xfrm>
          <a:custGeom>
            <a:avLst/>
            <a:gdLst/>
            <a:ahLst/>
            <a:cxnLst/>
            <a:rect l="l" t="t" r="r" b="b"/>
            <a:pathLst>
              <a:path w="4174067" h="6564669">
                <a:moveTo>
                  <a:pt x="0" y="0"/>
                </a:moveTo>
                <a:lnTo>
                  <a:pt x="4174067" y="0"/>
                </a:lnTo>
                <a:lnTo>
                  <a:pt x="4174067" y="6564669"/>
                </a:lnTo>
                <a:lnTo>
                  <a:pt x="0" y="6564669"/>
                </a:lnTo>
                <a:lnTo>
                  <a:pt x="0" y="0"/>
                </a:lnTo>
                <a:close/>
              </a:path>
            </a:pathLst>
          </a:custGeom>
          <a:blipFill>
            <a:blip r:embed="rId8"/>
            <a:stretch>
              <a:fillRect/>
            </a:stretch>
          </a:blipFill>
        </p:spPr>
        <p:txBody>
          <a:bodyPr/>
          <a:lstStyle/>
          <a:p>
            <a:endParaRPr lang="en-US"/>
          </a:p>
        </p:txBody>
      </p:sp>
      <p:sp>
        <p:nvSpPr>
          <p:cNvPr id="37" name="TextBox 37"/>
          <p:cNvSpPr txBox="1"/>
          <p:nvPr/>
        </p:nvSpPr>
        <p:spPr>
          <a:xfrm>
            <a:off x="1615709" y="7020466"/>
            <a:ext cx="6734478" cy="250126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An Objection: The Turing Test wrongly conflates:</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Evidence of thinking</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Thinking itself</a:t>
            </a:r>
          </a:p>
          <a:p>
            <a:pPr algn="l">
              <a:lnSpc>
                <a:spcPts val="3359"/>
              </a:lnSpc>
            </a:pPr>
            <a:endParaRPr lang="en-US" sz="2400" b="1">
              <a:solidFill>
                <a:srgbClr val="1D1B1A"/>
              </a:solidFill>
              <a:latin typeface="Open Sauce Bold"/>
              <a:ea typeface="Open Sauce Bold"/>
              <a:cs typeface="Open Sauce Bold"/>
              <a:sym typeface="Open Sauce Bold"/>
            </a:endParaRPr>
          </a:p>
          <a:p>
            <a:pPr algn="l">
              <a:lnSpc>
                <a:spcPts val="3359"/>
              </a:lnSpc>
              <a:spcBef>
                <a:spcPct val="0"/>
              </a:spcBef>
            </a:pPr>
            <a:endParaRPr lang="en-US" sz="2400" b="1">
              <a:solidFill>
                <a:srgbClr val="1D1B1A"/>
              </a:solidFill>
              <a:latin typeface="Open Sauce Bold"/>
              <a:ea typeface="Open Sauce Bold"/>
              <a:cs typeface="Open Sauce Bold"/>
              <a:sym typeface="Open Sauce Bold"/>
            </a:endParaRPr>
          </a:p>
        </p:txBody>
      </p:sp>
      <p:sp>
        <p:nvSpPr>
          <p:cNvPr id="38" name="TextBox 38"/>
          <p:cNvSpPr txBox="1"/>
          <p:nvPr/>
        </p:nvSpPr>
        <p:spPr>
          <a:xfrm>
            <a:off x="1615709" y="3068469"/>
            <a:ext cx="6734478" cy="292036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Turing’s “Imitation Game”</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A = MACHINE, a computer </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B = one of us, human thinkers </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C = one of us, human thinkers</a:t>
            </a:r>
          </a:p>
          <a:p>
            <a:pPr marL="1036320" lvl="2" indent="-345440" algn="l">
              <a:lnSpc>
                <a:spcPts val="3359"/>
              </a:lnSpc>
              <a:buFont typeface="Arial"/>
              <a:buChar char="⚬"/>
            </a:pPr>
            <a:r>
              <a:rPr lang="en-US" sz="2400">
                <a:solidFill>
                  <a:srgbClr val="1D1B1A"/>
                </a:solidFill>
                <a:latin typeface="Open Sauce"/>
                <a:ea typeface="Open Sauce"/>
                <a:cs typeface="Open Sauce"/>
                <a:sym typeface="Open Sauce"/>
              </a:rPr>
              <a:t>C must figure out who which is the human</a:t>
            </a:r>
          </a:p>
          <a:p>
            <a:pPr marL="1036320" lvl="2" indent="-345440" algn="l">
              <a:lnSpc>
                <a:spcPts val="3359"/>
              </a:lnSpc>
              <a:spcBef>
                <a:spcPct val="0"/>
              </a:spcBef>
              <a:buFont typeface="Arial"/>
              <a:buChar char="⚬"/>
            </a:pPr>
            <a:r>
              <a:rPr lang="en-US" sz="2400">
                <a:solidFill>
                  <a:srgbClr val="1D1B1A"/>
                </a:solidFill>
                <a:latin typeface="Open Sauce"/>
                <a:ea typeface="Open Sauce"/>
                <a:cs typeface="Open Sauce"/>
                <a:sym typeface="Open Sauce"/>
              </a:rPr>
              <a:t>A “imitates” B</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13792"/>
            <a:ext cx="16227262" cy="889871"/>
            <a:chOff x="0" y="0"/>
            <a:chExt cx="4273847" cy="234369"/>
          </a:xfrm>
        </p:grpSpPr>
        <p:sp>
          <p:nvSpPr>
            <p:cNvPr id="3" name="Freeform 3"/>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4" name="TextBox 4"/>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5" name="Group 5"/>
          <p:cNvGrpSpPr/>
          <p:nvPr/>
        </p:nvGrpSpPr>
        <p:grpSpPr>
          <a:xfrm>
            <a:off x="9930047" y="1085095"/>
            <a:ext cx="2917864" cy="747265"/>
            <a:chOff x="0" y="0"/>
            <a:chExt cx="768491" cy="196811"/>
          </a:xfrm>
        </p:grpSpPr>
        <p:sp>
          <p:nvSpPr>
            <p:cNvPr id="6" name="Freeform 6"/>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7" name="TextBox 7"/>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8" name="Group 8"/>
          <p:cNvGrpSpPr/>
          <p:nvPr/>
        </p:nvGrpSpPr>
        <p:grpSpPr>
          <a:xfrm>
            <a:off x="7115211" y="989436"/>
            <a:ext cx="3070808" cy="889871"/>
            <a:chOff x="0" y="0"/>
            <a:chExt cx="808772" cy="234369"/>
          </a:xfrm>
        </p:grpSpPr>
        <p:sp>
          <p:nvSpPr>
            <p:cNvPr id="9" name="Freeform 9"/>
            <p:cNvSpPr/>
            <p:nvPr/>
          </p:nvSpPr>
          <p:spPr>
            <a:xfrm>
              <a:off x="0" y="0"/>
              <a:ext cx="808772" cy="234369"/>
            </a:xfrm>
            <a:custGeom>
              <a:avLst/>
              <a:gdLst/>
              <a:ahLst/>
              <a:cxnLst/>
              <a:rect l="l" t="t" r="r" b="b"/>
              <a:pathLst>
                <a:path w="808772" h="234369">
                  <a:moveTo>
                    <a:pt x="117185" y="0"/>
                  </a:moveTo>
                  <a:lnTo>
                    <a:pt x="691588" y="0"/>
                  </a:lnTo>
                  <a:cubicBezTo>
                    <a:pt x="722667" y="0"/>
                    <a:pt x="752473" y="12346"/>
                    <a:pt x="774450" y="34323"/>
                  </a:cubicBezTo>
                  <a:cubicBezTo>
                    <a:pt x="796426" y="56299"/>
                    <a:pt x="808772" y="86105"/>
                    <a:pt x="808772" y="117185"/>
                  </a:cubicBezTo>
                  <a:lnTo>
                    <a:pt x="808772" y="117185"/>
                  </a:lnTo>
                  <a:cubicBezTo>
                    <a:pt x="808772" y="181904"/>
                    <a:pt x="756307" y="234369"/>
                    <a:pt x="691588" y="234369"/>
                  </a:cubicBezTo>
                  <a:lnTo>
                    <a:pt x="117185" y="234369"/>
                  </a:lnTo>
                  <a:cubicBezTo>
                    <a:pt x="86105" y="234369"/>
                    <a:pt x="56299" y="222023"/>
                    <a:pt x="34323" y="200047"/>
                  </a:cubicBezTo>
                  <a:cubicBezTo>
                    <a:pt x="12346" y="178070"/>
                    <a:pt x="0" y="148264"/>
                    <a:pt x="0" y="117185"/>
                  </a:cubicBezTo>
                  <a:lnTo>
                    <a:pt x="0" y="117185"/>
                  </a:lnTo>
                  <a:cubicBezTo>
                    <a:pt x="0" y="86105"/>
                    <a:pt x="12346" y="56299"/>
                    <a:pt x="34323" y="34323"/>
                  </a:cubicBezTo>
                  <a:cubicBezTo>
                    <a:pt x="56299" y="12346"/>
                    <a:pt x="86105" y="0"/>
                    <a:pt x="117185" y="0"/>
                  </a:cubicBezTo>
                  <a:close/>
                </a:path>
              </a:pathLst>
            </a:custGeom>
            <a:solidFill>
              <a:srgbClr val="1D1B1A"/>
            </a:solidFill>
          </p:spPr>
          <p:txBody>
            <a:bodyPr/>
            <a:lstStyle/>
            <a:p>
              <a:endParaRPr lang="en-US"/>
            </a:p>
          </p:txBody>
        </p:sp>
        <p:sp>
          <p:nvSpPr>
            <p:cNvPr id="10" name="TextBox 10"/>
            <p:cNvSpPr txBox="1"/>
            <p:nvPr/>
          </p:nvSpPr>
          <p:spPr>
            <a:xfrm>
              <a:off x="0" y="-47625"/>
              <a:ext cx="808772" cy="281994"/>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2</a:t>
              </a:r>
            </a:p>
          </p:txBody>
        </p:sp>
      </p:grpSp>
      <p:sp>
        <p:nvSpPr>
          <p:cNvPr id="11" name="Freeform 11"/>
          <p:cNvSpPr/>
          <p:nvPr/>
        </p:nvSpPr>
        <p:spPr>
          <a:xfrm>
            <a:off x="15546330"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p:cNvGrpSpPr/>
          <p:nvPr/>
        </p:nvGrpSpPr>
        <p:grpSpPr>
          <a:xfrm>
            <a:off x="16366091" y="1013792"/>
            <a:ext cx="889871" cy="88987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14" name="TextBox 14"/>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15" name="Group 15"/>
          <p:cNvGrpSpPr/>
          <p:nvPr/>
        </p:nvGrpSpPr>
        <p:grpSpPr>
          <a:xfrm>
            <a:off x="4099508" y="1085095"/>
            <a:ext cx="2917864" cy="747265"/>
            <a:chOff x="0" y="0"/>
            <a:chExt cx="768491" cy="196811"/>
          </a:xfrm>
        </p:grpSpPr>
        <p:sp>
          <p:nvSpPr>
            <p:cNvPr id="16" name="Freeform 16"/>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17" name="TextBox 17"/>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1</a:t>
              </a:r>
            </a:p>
          </p:txBody>
        </p:sp>
      </p:grpSp>
      <p:grpSp>
        <p:nvGrpSpPr>
          <p:cNvPr id="18" name="Group 18"/>
          <p:cNvGrpSpPr/>
          <p:nvPr/>
        </p:nvGrpSpPr>
        <p:grpSpPr>
          <a:xfrm>
            <a:off x="1450028" y="1085095"/>
            <a:ext cx="2917864" cy="747265"/>
            <a:chOff x="0" y="0"/>
            <a:chExt cx="768491" cy="196811"/>
          </a:xfrm>
        </p:grpSpPr>
        <p:sp>
          <p:nvSpPr>
            <p:cNvPr id="19" name="Freeform 19"/>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0" name="TextBox 20"/>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grpSp>
        <p:nvGrpSpPr>
          <p:cNvPr id="21" name="Group 21"/>
          <p:cNvGrpSpPr/>
          <p:nvPr/>
        </p:nvGrpSpPr>
        <p:grpSpPr>
          <a:xfrm>
            <a:off x="12548052" y="1085095"/>
            <a:ext cx="2917864" cy="747265"/>
            <a:chOff x="0" y="0"/>
            <a:chExt cx="768491" cy="196811"/>
          </a:xfrm>
        </p:grpSpPr>
        <p:sp>
          <p:nvSpPr>
            <p:cNvPr id="22" name="Freeform 22"/>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3" name="TextBox 23"/>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sp>
        <p:nvSpPr>
          <p:cNvPr id="24" name="Freeform 24"/>
          <p:cNvSpPr/>
          <p:nvPr/>
        </p:nvSpPr>
        <p:spPr>
          <a:xfrm>
            <a:off x="1500377" y="9521731"/>
            <a:ext cx="1923768" cy="399606"/>
          </a:xfrm>
          <a:custGeom>
            <a:avLst/>
            <a:gdLst/>
            <a:ahLst/>
            <a:cxnLst/>
            <a:rect l="l" t="t" r="r" b="b"/>
            <a:pathLst>
              <a:path w="1923768" h="399606">
                <a:moveTo>
                  <a:pt x="0" y="0"/>
                </a:moveTo>
                <a:lnTo>
                  <a:pt x="1923767" y="0"/>
                </a:lnTo>
                <a:lnTo>
                  <a:pt x="1923767" y="399606"/>
                </a:lnTo>
                <a:lnTo>
                  <a:pt x="0" y="399606"/>
                </a:lnTo>
                <a:lnTo>
                  <a:pt x="0" y="0"/>
                </a:lnTo>
                <a:close/>
              </a:path>
            </a:pathLst>
          </a:custGeom>
          <a:blipFill>
            <a:blip r:embed="rId4">
              <a:extLst>
                <a:ext uri="{96DAC541-7B7A-43D3-8B79-37D633B846F1}">
                  <asvg:svgBlip xmlns:asvg="http://schemas.microsoft.com/office/drawing/2016/SVG/main" r:embed="rId5"/>
                </a:ext>
              </a:extLst>
            </a:blip>
            <a:stretch>
              <a:fillRect b="-310516"/>
            </a:stretch>
          </a:blipFill>
        </p:spPr>
        <p:txBody>
          <a:bodyPr/>
          <a:lstStyle/>
          <a:p>
            <a:endParaRPr lang="en-US"/>
          </a:p>
        </p:txBody>
      </p:sp>
      <p:grpSp>
        <p:nvGrpSpPr>
          <p:cNvPr id="25" name="Group 25"/>
          <p:cNvGrpSpPr/>
          <p:nvPr/>
        </p:nvGrpSpPr>
        <p:grpSpPr>
          <a:xfrm>
            <a:off x="1028700" y="5371117"/>
            <a:ext cx="7908496" cy="3820332"/>
            <a:chOff x="0" y="0"/>
            <a:chExt cx="2247454" cy="1085670"/>
          </a:xfrm>
        </p:grpSpPr>
        <p:sp>
          <p:nvSpPr>
            <p:cNvPr id="26" name="Freeform 26"/>
            <p:cNvSpPr/>
            <p:nvPr/>
          </p:nvSpPr>
          <p:spPr>
            <a:xfrm>
              <a:off x="0" y="0"/>
              <a:ext cx="2247454" cy="1085670"/>
            </a:xfrm>
            <a:custGeom>
              <a:avLst/>
              <a:gdLst/>
              <a:ahLst/>
              <a:cxnLst/>
              <a:rect l="l" t="t" r="r" b="b"/>
              <a:pathLst>
                <a:path w="2247454" h="1085670">
                  <a:moveTo>
                    <a:pt x="48947" y="0"/>
                  </a:moveTo>
                  <a:lnTo>
                    <a:pt x="2198507" y="0"/>
                  </a:lnTo>
                  <a:cubicBezTo>
                    <a:pt x="2211489" y="0"/>
                    <a:pt x="2223939" y="5157"/>
                    <a:pt x="2233118" y="14336"/>
                  </a:cubicBezTo>
                  <a:cubicBezTo>
                    <a:pt x="2242297" y="23516"/>
                    <a:pt x="2247454" y="35965"/>
                    <a:pt x="2247454" y="48947"/>
                  </a:cubicBezTo>
                  <a:lnTo>
                    <a:pt x="2247454" y="1036724"/>
                  </a:lnTo>
                  <a:cubicBezTo>
                    <a:pt x="2247454" y="1049705"/>
                    <a:pt x="2242297" y="1062155"/>
                    <a:pt x="2233118" y="1071334"/>
                  </a:cubicBezTo>
                  <a:cubicBezTo>
                    <a:pt x="2223939" y="1080514"/>
                    <a:pt x="2211489" y="1085670"/>
                    <a:pt x="2198507" y="1085670"/>
                  </a:cubicBezTo>
                  <a:lnTo>
                    <a:pt x="48947" y="1085670"/>
                  </a:lnTo>
                  <a:cubicBezTo>
                    <a:pt x="35965" y="1085670"/>
                    <a:pt x="23516" y="1080514"/>
                    <a:pt x="14336" y="1071334"/>
                  </a:cubicBezTo>
                  <a:cubicBezTo>
                    <a:pt x="5157" y="1062155"/>
                    <a:pt x="0" y="1049705"/>
                    <a:pt x="0" y="1036724"/>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27" name="TextBox 27"/>
            <p:cNvSpPr txBox="1"/>
            <p:nvPr/>
          </p:nvSpPr>
          <p:spPr>
            <a:xfrm>
              <a:off x="0" y="-47625"/>
              <a:ext cx="2247454" cy="1133295"/>
            </a:xfrm>
            <a:prstGeom prst="rect">
              <a:avLst/>
            </a:prstGeom>
          </p:spPr>
          <p:txBody>
            <a:bodyPr lIns="50800" tIns="50800" rIns="50800" bIns="50800" rtlCol="0" anchor="ctr"/>
            <a:lstStyle/>
            <a:p>
              <a:pPr algn="ctr">
                <a:lnSpc>
                  <a:spcPts val="3499"/>
                </a:lnSpc>
                <a:spcBef>
                  <a:spcPct val="0"/>
                </a:spcBef>
              </a:pPr>
              <a:endParaRPr/>
            </a:p>
          </p:txBody>
        </p:sp>
      </p:grpSp>
      <p:grpSp>
        <p:nvGrpSpPr>
          <p:cNvPr id="28" name="Group 28"/>
          <p:cNvGrpSpPr/>
          <p:nvPr/>
        </p:nvGrpSpPr>
        <p:grpSpPr>
          <a:xfrm>
            <a:off x="1028700" y="2693631"/>
            <a:ext cx="7908496" cy="2449869"/>
            <a:chOff x="0" y="0"/>
            <a:chExt cx="2247454" cy="696209"/>
          </a:xfrm>
        </p:grpSpPr>
        <p:sp>
          <p:nvSpPr>
            <p:cNvPr id="29" name="Freeform 29"/>
            <p:cNvSpPr/>
            <p:nvPr/>
          </p:nvSpPr>
          <p:spPr>
            <a:xfrm>
              <a:off x="0" y="0"/>
              <a:ext cx="2247454" cy="696209"/>
            </a:xfrm>
            <a:custGeom>
              <a:avLst/>
              <a:gdLst/>
              <a:ahLst/>
              <a:cxnLst/>
              <a:rect l="l" t="t" r="r" b="b"/>
              <a:pathLst>
                <a:path w="2247454" h="696209">
                  <a:moveTo>
                    <a:pt x="48947" y="0"/>
                  </a:moveTo>
                  <a:lnTo>
                    <a:pt x="2198507" y="0"/>
                  </a:lnTo>
                  <a:cubicBezTo>
                    <a:pt x="2211489" y="0"/>
                    <a:pt x="2223939" y="5157"/>
                    <a:pt x="2233118" y="14336"/>
                  </a:cubicBezTo>
                  <a:cubicBezTo>
                    <a:pt x="2242297" y="23516"/>
                    <a:pt x="2247454" y="35965"/>
                    <a:pt x="2247454" y="48947"/>
                  </a:cubicBezTo>
                  <a:lnTo>
                    <a:pt x="2247454" y="647262"/>
                  </a:lnTo>
                  <a:cubicBezTo>
                    <a:pt x="2247454" y="660244"/>
                    <a:pt x="2242297" y="672694"/>
                    <a:pt x="2233118" y="681873"/>
                  </a:cubicBezTo>
                  <a:cubicBezTo>
                    <a:pt x="2223939" y="691052"/>
                    <a:pt x="2211489" y="696209"/>
                    <a:pt x="2198507" y="696209"/>
                  </a:cubicBezTo>
                  <a:lnTo>
                    <a:pt x="48947" y="696209"/>
                  </a:lnTo>
                  <a:cubicBezTo>
                    <a:pt x="35965" y="696209"/>
                    <a:pt x="23516" y="691052"/>
                    <a:pt x="14336" y="681873"/>
                  </a:cubicBezTo>
                  <a:cubicBezTo>
                    <a:pt x="5157" y="672694"/>
                    <a:pt x="0" y="660244"/>
                    <a:pt x="0" y="647262"/>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30" name="TextBox 30"/>
            <p:cNvSpPr txBox="1"/>
            <p:nvPr/>
          </p:nvSpPr>
          <p:spPr>
            <a:xfrm>
              <a:off x="0" y="-47625"/>
              <a:ext cx="2247454" cy="743834"/>
            </a:xfrm>
            <a:prstGeom prst="rect">
              <a:avLst/>
            </a:prstGeom>
          </p:spPr>
          <p:txBody>
            <a:bodyPr lIns="50800" tIns="50800" rIns="50800" bIns="50800" rtlCol="0" anchor="ctr"/>
            <a:lstStyle/>
            <a:p>
              <a:pPr algn="ctr">
                <a:lnSpc>
                  <a:spcPts val="3499"/>
                </a:lnSpc>
                <a:spcBef>
                  <a:spcPct val="0"/>
                </a:spcBef>
              </a:pPr>
              <a:endParaRPr/>
            </a:p>
          </p:txBody>
        </p:sp>
      </p:grpSp>
      <p:sp>
        <p:nvSpPr>
          <p:cNvPr id="31" name="Freeform 31"/>
          <p:cNvSpPr/>
          <p:nvPr/>
        </p:nvSpPr>
        <p:spPr>
          <a:xfrm>
            <a:off x="10009133" y="2834491"/>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6"/>
            <a:stretch>
              <a:fillRect/>
            </a:stretch>
          </a:blipFill>
        </p:spPr>
        <p:txBody>
          <a:bodyPr/>
          <a:lstStyle/>
          <a:p>
            <a:endParaRPr lang="en-US"/>
          </a:p>
        </p:txBody>
      </p:sp>
      <p:grpSp>
        <p:nvGrpSpPr>
          <p:cNvPr id="32" name="Group 32"/>
          <p:cNvGrpSpPr/>
          <p:nvPr/>
        </p:nvGrpSpPr>
        <p:grpSpPr>
          <a:xfrm>
            <a:off x="15656860" y="8502874"/>
            <a:ext cx="1418462" cy="1418462"/>
            <a:chOff x="0" y="0"/>
            <a:chExt cx="1891283" cy="1891283"/>
          </a:xfrm>
        </p:grpSpPr>
        <p:grpSp>
          <p:nvGrpSpPr>
            <p:cNvPr id="33" name="Group 33"/>
            <p:cNvGrpSpPr/>
            <p:nvPr/>
          </p:nvGrpSpPr>
          <p:grpSpPr>
            <a:xfrm>
              <a:off x="0" y="0"/>
              <a:ext cx="1891283" cy="1891283"/>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txBody>
              <a:bodyPr/>
              <a:lstStyle/>
              <a:p>
                <a:endParaRPr lang="en-US"/>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36" name="Freeform 36"/>
            <p:cNvSpPr/>
            <p:nvPr/>
          </p:nvSpPr>
          <p:spPr>
            <a:xfrm>
              <a:off x="435812" y="435812"/>
              <a:ext cx="1019659" cy="1019659"/>
            </a:xfrm>
            <a:custGeom>
              <a:avLst/>
              <a:gdLst/>
              <a:ahLst/>
              <a:cxnLst/>
              <a:rect l="l" t="t" r="r" b="b"/>
              <a:pathLst>
                <a:path w="1019659" h="1019659">
                  <a:moveTo>
                    <a:pt x="0" y="0"/>
                  </a:moveTo>
                  <a:lnTo>
                    <a:pt x="1019659" y="0"/>
                  </a:lnTo>
                  <a:lnTo>
                    <a:pt x="1019659" y="1019659"/>
                  </a:lnTo>
                  <a:lnTo>
                    <a:pt x="0" y="10196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sp>
        <p:nvSpPr>
          <p:cNvPr id="37" name="TextBox 37"/>
          <p:cNvSpPr txBox="1"/>
          <p:nvPr/>
        </p:nvSpPr>
        <p:spPr>
          <a:xfrm>
            <a:off x="1615709" y="3461664"/>
            <a:ext cx="6734478" cy="82486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Resemblance Theory of Representation</a:t>
            </a:r>
          </a:p>
          <a:p>
            <a:pPr algn="l">
              <a:lnSpc>
                <a:spcPts val="3359"/>
              </a:lnSpc>
              <a:spcBef>
                <a:spcPct val="0"/>
              </a:spcBef>
            </a:pPr>
            <a:r>
              <a:rPr lang="en-US" sz="2400">
                <a:solidFill>
                  <a:srgbClr val="1D1B1A"/>
                </a:solidFill>
                <a:latin typeface="Open Sauce"/>
                <a:ea typeface="Open Sauce"/>
                <a:cs typeface="Open Sauce"/>
                <a:sym typeface="Open Sauce"/>
              </a:rPr>
              <a:t>X represents Y if and only if X resembles Y. </a:t>
            </a:r>
          </a:p>
        </p:txBody>
      </p:sp>
      <p:sp>
        <p:nvSpPr>
          <p:cNvPr id="38" name="TextBox 38"/>
          <p:cNvSpPr txBox="1"/>
          <p:nvPr/>
        </p:nvSpPr>
        <p:spPr>
          <a:xfrm>
            <a:off x="1450028" y="5587738"/>
            <a:ext cx="7487169" cy="3339465"/>
          </a:xfrm>
          <a:prstGeom prst="rect">
            <a:avLst/>
          </a:prstGeom>
        </p:spPr>
        <p:txBody>
          <a:bodyPr lIns="0" tIns="0" rIns="0" bIns="0" rtlCol="0" anchor="t">
            <a:spAutoFit/>
          </a:bodyPr>
          <a:lstStyle/>
          <a:p>
            <a:pPr algn="l">
              <a:lnSpc>
                <a:spcPts val="3359"/>
              </a:lnSpc>
            </a:pPr>
            <a:r>
              <a:rPr lang="en-US" sz="2400" b="1" i="1">
                <a:solidFill>
                  <a:srgbClr val="1D1B1A"/>
                </a:solidFill>
                <a:latin typeface="Open Sauce Bold Italics"/>
                <a:ea typeface="Open Sauce Bold Italics"/>
                <a:cs typeface="Open Sauce Bold Italics"/>
                <a:sym typeface="Open Sauce Bold Italics"/>
              </a:rPr>
              <a:t>If</a:t>
            </a:r>
            <a:r>
              <a:rPr lang="en-US" sz="2400" b="1">
                <a:solidFill>
                  <a:srgbClr val="1D1B1A"/>
                </a:solidFill>
                <a:latin typeface="Open Sauce Bold"/>
                <a:ea typeface="Open Sauce Bold"/>
                <a:cs typeface="Open Sauce Bold"/>
                <a:sym typeface="Open Sauce Bold"/>
              </a:rPr>
              <a:t> X </a:t>
            </a:r>
            <a:r>
              <a:rPr lang="en-US" sz="2400" b="1" u="sng">
                <a:solidFill>
                  <a:srgbClr val="1D1B1A"/>
                </a:solidFill>
                <a:latin typeface="Open Sauce Bold"/>
                <a:ea typeface="Open Sauce Bold"/>
                <a:cs typeface="Open Sauce Bold"/>
                <a:sym typeface="Open Sauce Bold"/>
              </a:rPr>
              <a:t>resembles </a:t>
            </a:r>
            <a:r>
              <a:rPr lang="en-US" sz="2400" b="1">
                <a:solidFill>
                  <a:srgbClr val="1D1B1A"/>
                </a:solidFill>
                <a:latin typeface="Open Sauce Bold"/>
                <a:ea typeface="Open Sauce Bold"/>
                <a:cs typeface="Open Sauce Bold"/>
                <a:sym typeface="Open Sauce Bold"/>
              </a:rPr>
              <a:t>Y, </a:t>
            </a:r>
            <a:r>
              <a:rPr lang="en-US" sz="2400" b="1" i="1">
                <a:solidFill>
                  <a:srgbClr val="1D1B1A"/>
                </a:solidFill>
                <a:latin typeface="Open Sauce Bold Italics"/>
                <a:ea typeface="Open Sauce Bold Italics"/>
                <a:cs typeface="Open Sauce Bold Italics"/>
                <a:sym typeface="Open Sauce Bold Italics"/>
              </a:rPr>
              <a:t>then</a:t>
            </a:r>
            <a:r>
              <a:rPr lang="en-US" sz="2400" b="1">
                <a:solidFill>
                  <a:srgbClr val="1D1B1A"/>
                </a:solidFill>
                <a:latin typeface="Open Sauce Bold"/>
                <a:ea typeface="Open Sauce Bold"/>
                <a:cs typeface="Open Sauce Bold"/>
                <a:sym typeface="Open Sauce Bold"/>
              </a:rPr>
              <a:t> X </a:t>
            </a:r>
            <a:r>
              <a:rPr lang="en-US" sz="2400" b="1" i="1">
                <a:solidFill>
                  <a:srgbClr val="1D1B1A"/>
                </a:solidFill>
                <a:latin typeface="Open Sauce Bold Italics"/>
                <a:ea typeface="Open Sauce Bold Italics"/>
                <a:cs typeface="Open Sauce Bold Italics"/>
                <a:sym typeface="Open Sauce Bold Italics"/>
              </a:rPr>
              <a:t>represents</a:t>
            </a:r>
            <a:r>
              <a:rPr lang="en-US" sz="2400" b="1">
                <a:solidFill>
                  <a:srgbClr val="1D1B1A"/>
                </a:solidFill>
                <a:latin typeface="Open Sauce Bold"/>
                <a:ea typeface="Open Sauce Bold"/>
                <a:cs typeface="Open Sauce Bold"/>
                <a:sym typeface="Open Sauce Bold"/>
              </a:rPr>
              <a:t> Y.</a:t>
            </a:r>
          </a:p>
          <a:p>
            <a:pPr algn="l">
              <a:lnSpc>
                <a:spcPts val="3359"/>
              </a:lnSpc>
            </a:pPr>
            <a:endParaRPr lang="en-US" sz="2400" b="1">
              <a:solidFill>
                <a:srgbClr val="1D1B1A"/>
              </a:solidFill>
              <a:latin typeface="Open Sauce Bold"/>
              <a:ea typeface="Open Sauce Bold"/>
              <a:cs typeface="Open Sauce Bold"/>
              <a:sym typeface="Open Sauce Bold"/>
            </a:endParaRPr>
          </a:p>
          <a:p>
            <a:pPr algn="l">
              <a:lnSpc>
                <a:spcPts val="3359"/>
              </a:lnSpc>
            </a:pPr>
            <a:r>
              <a:rPr lang="en-US" sz="2400" b="1" u="sng">
                <a:solidFill>
                  <a:srgbClr val="1D1B1A"/>
                </a:solidFill>
                <a:latin typeface="Open Sauce Bold"/>
                <a:ea typeface="Open Sauce Bold"/>
                <a:cs typeface="Open Sauce Bold"/>
                <a:sym typeface="Open Sauce Bold"/>
              </a:rPr>
              <a:t>Resemblance</a:t>
            </a:r>
            <a:r>
              <a:rPr lang="en-US" sz="2400" b="1">
                <a:solidFill>
                  <a:srgbClr val="1D1B1A"/>
                </a:solidFill>
                <a:latin typeface="Open Sauce Bold"/>
                <a:ea typeface="Open Sauce Bold"/>
                <a:cs typeface="Open Sauce Bold"/>
                <a:sym typeface="Open Sauce Bold"/>
              </a:rPr>
              <a:t> is sufficient for </a:t>
            </a:r>
            <a:r>
              <a:rPr lang="en-US" sz="2400" b="1" i="1">
                <a:solidFill>
                  <a:srgbClr val="1D1B1A"/>
                </a:solidFill>
                <a:latin typeface="Open Sauce Bold Italics"/>
                <a:ea typeface="Open Sauce Bold Italics"/>
                <a:cs typeface="Open Sauce Bold Italics"/>
                <a:sym typeface="Open Sauce Bold Italics"/>
              </a:rPr>
              <a:t>representation.</a:t>
            </a:r>
          </a:p>
          <a:p>
            <a:pPr marL="518160" lvl="1" indent="-259080" algn="l">
              <a:lnSpc>
                <a:spcPts val="3359"/>
              </a:lnSpc>
              <a:buFont typeface="Arial"/>
              <a:buChar char="•"/>
            </a:pPr>
            <a:r>
              <a:rPr lang="en-US" sz="2400" b="1" u="sng">
                <a:solidFill>
                  <a:srgbClr val="1D1B1A"/>
                </a:solidFill>
                <a:latin typeface="Open Sauce Bold"/>
                <a:ea typeface="Open Sauce Bold"/>
                <a:cs typeface="Open Sauce Bold"/>
                <a:sym typeface="Open Sauce Bold"/>
              </a:rPr>
              <a:t>Running</a:t>
            </a:r>
            <a:r>
              <a:rPr lang="en-US" sz="2400" b="1">
                <a:solidFill>
                  <a:srgbClr val="1D1B1A"/>
                </a:solidFill>
                <a:latin typeface="Open Sauce Bold"/>
                <a:ea typeface="Open Sauce Bold"/>
                <a:cs typeface="Open Sauce Bold"/>
                <a:sym typeface="Open Sauce Bold"/>
              </a:rPr>
              <a:t> is sufficient for </a:t>
            </a:r>
            <a:r>
              <a:rPr lang="en-US" sz="2400" b="1" i="1">
                <a:solidFill>
                  <a:srgbClr val="1D1B1A"/>
                </a:solidFill>
                <a:latin typeface="Open Sauce Bold Italics"/>
                <a:ea typeface="Open Sauce Bold Italics"/>
                <a:cs typeface="Open Sauce Bold Italics"/>
                <a:sym typeface="Open Sauce Bold Italics"/>
              </a:rPr>
              <a:t>aerobic exercise.</a:t>
            </a:r>
          </a:p>
          <a:p>
            <a:pPr marL="518160" lvl="1" indent="-259080" algn="l">
              <a:lnSpc>
                <a:spcPts val="3359"/>
              </a:lnSpc>
              <a:buFont typeface="Arial"/>
              <a:buChar char="•"/>
            </a:pPr>
            <a:r>
              <a:rPr lang="en-US" sz="2400" b="1" u="sng">
                <a:solidFill>
                  <a:srgbClr val="1D1B1A"/>
                </a:solidFill>
                <a:latin typeface="Open Sauce Bold"/>
                <a:ea typeface="Open Sauce Bold"/>
                <a:cs typeface="Open Sauce Bold"/>
                <a:sym typeface="Open Sauce Bold"/>
              </a:rPr>
              <a:t>Being a mammal</a:t>
            </a:r>
            <a:r>
              <a:rPr lang="en-US" sz="2400" b="1">
                <a:solidFill>
                  <a:srgbClr val="1D1B1A"/>
                </a:solidFill>
                <a:latin typeface="Open Sauce Bold"/>
                <a:ea typeface="Open Sauce Bold"/>
                <a:cs typeface="Open Sauce Bold"/>
                <a:sym typeface="Open Sauce Bold"/>
              </a:rPr>
              <a:t> is sufficient for </a:t>
            </a:r>
            <a:r>
              <a:rPr lang="en-US" sz="2400" b="1" i="1">
                <a:solidFill>
                  <a:srgbClr val="1D1B1A"/>
                </a:solidFill>
                <a:latin typeface="Open Sauce Bold Italics"/>
                <a:ea typeface="Open Sauce Bold Italics"/>
                <a:cs typeface="Open Sauce Bold Italics"/>
                <a:sym typeface="Open Sauce Bold Italics"/>
              </a:rPr>
              <a:t>being an animal. </a:t>
            </a:r>
          </a:p>
          <a:p>
            <a:pPr marL="518160" lvl="1" indent="-259080" algn="l">
              <a:lnSpc>
                <a:spcPts val="3359"/>
              </a:lnSpc>
              <a:buFont typeface="Arial"/>
              <a:buChar char="•"/>
            </a:pPr>
            <a:r>
              <a:rPr lang="en-US" sz="2400" b="1" u="sng">
                <a:solidFill>
                  <a:srgbClr val="1D1B1A"/>
                </a:solidFill>
                <a:latin typeface="Open Sauce Bold"/>
                <a:ea typeface="Open Sauce Bold"/>
                <a:cs typeface="Open Sauce Bold"/>
                <a:sym typeface="Open Sauce Bold"/>
              </a:rPr>
              <a:t>A bench</a:t>
            </a:r>
            <a:r>
              <a:rPr lang="en-US" sz="2400" b="1">
                <a:solidFill>
                  <a:srgbClr val="1D1B1A"/>
                </a:solidFill>
                <a:latin typeface="Open Sauce Bold"/>
                <a:ea typeface="Open Sauce Bold"/>
                <a:cs typeface="Open Sauce Bold"/>
                <a:sym typeface="Open Sauce Bold"/>
              </a:rPr>
              <a:t> is sufficient for </a:t>
            </a:r>
            <a:r>
              <a:rPr lang="en-US" sz="2400" b="1" i="1">
                <a:solidFill>
                  <a:srgbClr val="1D1B1A"/>
                </a:solidFill>
                <a:latin typeface="Open Sauce Bold Italics"/>
                <a:ea typeface="Open Sauce Bold Italics"/>
                <a:cs typeface="Open Sauce Bold Italics"/>
                <a:sym typeface="Open Sauce Bold Italics"/>
              </a:rPr>
              <a:t>a place to sit.</a:t>
            </a:r>
          </a:p>
          <a:p>
            <a:pPr algn="l">
              <a:lnSpc>
                <a:spcPts val="3359"/>
              </a:lnSpc>
              <a:spcBef>
                <a:spcPct val="0"/>
              </a:spcBef>
            </a:pPr>
            <a:endParaRPr lang="en-US" sz="2400" b="1" i="1">
              <a:solidFill>
                <a:srgbClr val="1D1B1A"/>
              </a:solidFill>
              <a:latin typeface="Open Sauce Bold Italics"/>
              <a:ea typeface="Open Sauce Bold Italics"/>
              <a:cs typeface="Open Sauce Bold Italics"/>
              <a:sym typeface="Open Sauce Bold Italics"/>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13792"/>
            <a:ext cx="16227262" cy="889871"/>
            <a:chOff x="0" y="0"/>
            <a:chExt cx="4273847" cy="234369"/>
          </a:xfrm>
        </p:grpSpPr>
        <p:sp>
          <p:nvSpPr>
            <p:cNvPr id="3" name="Freeform 3"/>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4" name="TextBox 4"/>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5" name="Group 5"/>
          <p:cNvGrpSpPr/>
          <p:nvPr/>
        </p:nvGrpSpPr>
        <p:grpSpPr>
          <a:xfrm>
            <a:off x="9930047" y="1085095"/>
            <a:ext cx="2917864" cy="747265"/>
            <a:chOff x="0" y="0"/>
            <a:chExt cx="768491" cy="196811"/>
          </a:xfrm>
        </p:grpSpPr>
        <p:sp>
          <p:nvSpPr>
            <p:cNvPr id="6" name="Freeform 6"/>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7" name="TextBox 7"/>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8" name="Group 8"/>
          <p:cNvGrpSpPr/>
          <p:nvPr/>
        </p:nvGrpSpPr>
        <p:grpSpPr>
          <a:xfrm>
            <a:off x="7115211" y="989436"/>
            <a:ext cx="3070808" cy="889871"/>
            <a:chOff x="0" y="0"/>
            <a:chExt cx="808772" cy="234369"/>
          </a:xfrm>
        </p:grpSpPr>
        <p:sp>
          <p:nvSpPr>
            <p:cNvPr id="9" name="Freeform 9"/>
            <p:cNvSpPr/>
            <p:nvPr/>
          </p:nvSpPr>
          <p:spPr>
            <a:xfrm>
              <a:off x="0" y="0"/>
              <a:ext cx="808772" cy="234369"/>
            </a:xfrm>
            <a:custGeom>
              <a:avLst/>
              <a:gdLst/>
              <a:ahLst/>
              <a:cxnLst/>
              <a:rect l="l" t="t" r="r" b="b"/>
              <a:pathLst>
                <a:path w="808772" h="234369">
                  <a:moveTo>
                    <a:pt x="117185" y="0"/>
                  </a:moveTo>
                  <a:lnTo>
                    <a:pt x="691588" y="0"/>
                  </a:lnTo>
                  <a:cubicBezTo>
                    <a:pt x="722667" y="0"/>
                    <a:pt x="752473" y="12346"/>
                    <a:pt x="774450" y="34323"/>
                  </a:cubicBezTo>
                  <a:cubicBezTo>
                    <a:pt x="796426" y="56299"/>
                    <a:pt x="808772" y="86105"/>
                    <a:pt x="808772" y="117185"/>
                  </a:cubicBezTo>
                  <a:lnTo>
                    <a:pt x="808772" y="117185"/>
                  </a:lnTo>
                  <a:cubicBezTo>
                    <a:pt x="808772" y="181904"/>
                    <a:pt x="756307" y="234369"/>
                    <a:pt x="691588" y="234369"/>
                  </a:cubicBezTo>
                  <a:lnTo>
                    <a:pt x="117185" y="234369"/>
                  </a:lnTo>
                  <a:cubicBezTo>
                    <a:pt x="86105" y="234369"/>
                    <a:pt x="56299" y="222023"/>
                    <a:pt x="34323" y="200047"/>
                  </a:cubicBezTo>
                  <a:cubicBezTo>
                    <a:pt x="12346" y="178070"/>
                    <a:pt x="0" y="148264"/>
                    <a:pt x="0" y="117185"/>
                  </a:cubicBezTo>
                  <a:lnTo>
                    <a:pt x="0" y="117185"/>
                  </a:lnTo>
                  <a:cubicBezTo>
                    <a:pt x="0" y="86105"/>
                    <a:pt x="12346" y="56299"/>
                    <a:pt x="34323" y="34323"/>
                  </a:cubicBezTo>
                  <a:cubicBezTo>
                    <a:pt x="56299" y="12346"/>
                    <a:pt x="86105" y="0"/>
                    <a:pt x="117185" y="0"/>
                  </a:cubicBezTo>
                  <a:close/>
                </a:path>
              </a:pathLst>
            </a:custGeom>
            <a:solidFill>
              <a:srgbClr val="1D1B1A"/>
            </a:solidFill>
          </p:spPr>
          <p:txBody>
            <a:bodyPr/>
            <a:lstStyle/>
            <a:p>
              <a:endParaRPr lang="en-US"/>
            </a:p>
          </p:txBody>
        </p:sp>
        <p:sp>
          <p:nvSpPr>
            <p:cNvPr id="10" name="TextBox 10"/>
            <p:cNvSpPr txBox="1"/>
            <p:nvPr/>
          </p:nvSpPr>
          <p:spPr>
            <a:xfrm>
              <a:off x="0" y="-47625"/>
              <a:ext cx="808772" cy="281994"/>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2</a:t>
              </a:r>
            </a:p>
          </p:txBody>
        </p:sp>
      </p:grpSp>
      <p:sp>
        <p:nvSpPr>
          <p:cNvPr id="11" name="Freeform 11"/>
          <p:cNvSpPr/>
          <p:nvPr/>
        </p:nvSpPr>
        <p:spPr>
          <a:xfrm>
            <a:off x="15546330"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p:cNvGrpSpPr/>
          <p:nvPr/>
        </p:nvGrpSpPr>
        <p:grpSpPr>
          <a:xfrm>
            <a:off x="16366091" y="1013792"/>
            <a:ext cx="889871" cy="88987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14" name="TextBox 14"/>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15" name="Group 15"/>
          <p:cNvGrpSpPr/>
          <p:nvPr/>
        </p:nvGrpSpPr>
        <p:grpSpPr>
          <a:xfrm>
            <a:off x="4099508" y="1085095"/>
            <a:ext cx="2917864" cy="747265"/>
            <a:chOff x="0" y="0"/>
            <a:chExt cx="768491" cy="196811"/>
          </a:xfrm>
        </p:grpSpPr>
        <p:sp>
          <p:nvSpPr>
            <p:cNvPr id="16" name="Freeform 16"/>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17" name="TextBox 17"/>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1</a:t>
              </a:r>
            </a:p>
          </p:txBody>
        </p:sp>
      </p:grpSp>
      <p:grpSp>
        <p:nvGrpSpPr>
          <p:cNvPr id="18" name="Group 18"/>
          <p:cNvGrpSpPr/>
          <p:nvPr/>
        </p:nvGrpSpPr>
        <p:grpSpPr>
          <a:xfrm>
            <a:off x="1450028" y="1085095"/>
            <a:ext cx="2917864" cy="747265"/>
            <a:chOff x="0" y="0"/>
            <a:chExt cx="768491" cy="196811"/>
          </a:xfrm>
        </p:grpSpPr>
        <p:sp>
          <p:nvSpPr>
            <p:cNvPr id="19" name="Freeform 19"/>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0" name="TextBox 20"/>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grpSp>
        <p:nvGrpSpPr>
          <p:cNvPr id="21" name="Group 21"/>
          <p:cNvGrpSpPr/>
          <p:nvPr/>
        </p:nvGrpSpPr>
        <p:grpSpPr>
          <a:xfrm>
            <a:off x="12548052" y="1085095"/>
            <a:ext cx="2917864" cy="747265"/>
            <a:chOff x="0" y="0"/>
            <a:chExt cx="768491" cy="196811"/>
          </a:xfrm>
        </p:grpSpPr>
        <p:sp>
          <p:nvSpPr>
            <p:cNvPr id="22" name="Freeform 22"/>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3" name="TextBox 23"/>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sp>
        <p:nvSpPr>
          <p:cNvPr id="24" name="Freeform 24"/>
          <p:cNvSpPr/>
          <p:nvPr/>
        </p:nvSpPr>
        <p:spPr>
          <a:xfrm>
            <a:off x="1500377" y="9521731"/>
            <a:ext cx="1923768" cy="399606"/>
          </a:xfrm>
          <a:custGeom>
            <a:avLst/>
            <a:gdLst/>
            <a:ahLst/>
            <a:cxnLst/>
            <a:rect l="l" t="t" r="r" b="b"/>
            <a:pathLst>
              <a:path w="1923768" h="399606">
                <a:moveTo>
                  <a:pt x="0" y="0"/>
                </a:moveTo>
                <a:lnTo>
                  <a:pt x="1923767" y="0"/>
                </a:lnTo>
                <a:lnTo>
                  <a:pt x="1923767" y="399606"/>
                </a:lnTo>
                <a:lnTo>
                  <a:pt x="0" y="399606"/>
                </a:lnTo>
                <a:lnTo>
                  <a:pt x="0" y="0"/>
                </a:lnTo>
                <a:close/>
              </a:path>
            </a:pathLst>
          </a:custGeom>
          <a:blipFill>
            <a:blip r:embed="rId4">
              <a:extLst>
                <a:ext uri="{96DAC541-7B7A-43D3-8B79-37D633B846F1}">
                  <asvg:svgBlip xmlns:asvg="http://schemas.microsoft.com/office/drawing/2016/SVG/main" r:embed="rId5"/>
                </a:ext>
              </a:extLst>
            </a:blip>
            <a:stretch>
              <a:fillRect b="-310516"/>
            </a:stretch>
          </a:blipFill>
        </p:spPr>
        <p:txBody>
          <a:bodyPr/>
          <a:lstStyle/>
          <a:p>
            <a:endParaRPr lang="en-US"/>
          </a:p>
        </p:txBody>
      </p:sp>
      <p:grpSp>
        <p:nvGrpSpPr>
          <p:cNvPr id="25" name="Group 25"/>
          <p:cNvGrpSpPr/>
          <p:nvPr/>
        </p:nvGrpSpPr>
        <p:grpSpPr>
          <a:xfrm>
            <a:off x="1028700" y="5371117"/>
            <a:ext cx="7908496" cy="3820332"/>
            <a:chOff x="0" y="0"/>
            <a:chExt cx="2247454" cy="1085670"/>
          </a:xfrm>
        </p:grpSpPr>
        <p:sp>
          <p:nvSpPr>
            <p:cNvPr id="26" name="Freeform 26"/>
            <p:cNvSpPr/>
            <p:nvPr/>
          </p:nvSpPr>
          <p:spPr>
            <a:xfrm>
              <a:off x="0" y="0"/>
              <a:ext cx="2247454" cy="1085670"/>
            </a:xfrm>
            <a:custGeom>
              <a:avLst/>
              <a:gdLst/>
              <a:ahLst/>
              <a:cxnLst/>
              <a:rect l="l" t="t" r="r" b="b"/>
              <a:pathLst>
                <a:path w="2247454" h="1085670">
                  <a:moveTo>
                    <a:pt x="48947" y="0"/>
                  </a:moveTo>
                  <a:lnTo>
                    <a:pt x="2198507" y="0"/>
                  </a:lnTo>
                  <a:cubicBezTo>
                    <a:pt x="2211489" y="0"/>
                    <a:pt x="2223939" y="5157"/>
                    <a:pt x="2233118" y="14336"/>
                  </a:cubicBezTo>
                  <a:cubicBezTo>
                    <a:pt x="2242297" y="23516"/>
                    <a:pt x="2247454" y="35965"/>
                    <a:pt x="2247454" y="48947"/>
                  </a:cubicBezTo>
                  <a:lnTo>
                    <a:pt x="2247454" y="1036724"/>
                  </a:lnTo>
                  <a:cubicBezTo>
                    <a:pt x="2247454" y="1049705"/>
                    <a:pt x="2242297" y="1062155"/>
                    <a:pt x="2233118" y="1071334"/>
                  </a:cubicBezTo>
                  <a:cubicBezTo>
                    <a:pt x="2223939" y="1080514"/>
                    <a:pt x="2211489" y="1085670"/>
                    <a:pt x="2198507" y="1085670"/>
                  </a:cubicBezTo>
                  <a:lnTo>
                    <a:pt x="48947" y="1085670"/>
                  </a:lnTo>
                  <a:cubicBezTo>
                    <a:pt x="35965" y="1085670"/>
                    <a:pt x="23516" y="1080514"/>
                    <a:pt x="14336" y="1071334"/>
                  </a:cubicBezTo>
                  <a:cubicBezTo>
                    <a:pt x="5157" y="1062155"/>
                    <a:pt x="0" y="1049705"/>
                    <a:pt x="0" y="1036724"/>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27" name="TextBox 27"/>
            <p:cNvSpPr txBox="1"/>
            <p:nvPr/>
          </p:nvSpPr>
          <p:spPr>
            <a:xfrm>
              <a:off x="0" y="-47625"/>
              <a:ext cx="2247454" cy="1133295"/>
            </a:xfrm>
            <a:prstGeom prst="rect">
              <a:avLst/>
            </a:prstGeom>
          </p:spPr>
          <p:txBody>
            <a:bodyPr lIns="50800" tIns="50800" rIns="50800" bIns="50800" rtlCol="0" anchor="ctr"/>
            <a:lstStyle/>
            <a:p>
              <a:pPr algn="ctr">
                <a:lnSpc>
                  <a:spcPts val="3499"/>
                </a:lnSpc>
                <a:spcBef>
                  <a:spcPct val="0"/>
                </a:spcBef>
              </a:pPr>
              <a:endParaRPr/>
            </a:p>
          </p:txBody>
        </p:sp>
      </p:grpSp>
      <p:grpSp>
        <p:nvGrpSpPr>
          <p:cNvPr id="28" name="Group 28"/>
          <p:cNvGrpSpPr/>
          <p:nvPr/>
        </p:nvGrpSpPr>
        <p:grpSpPr>
          <a:xfrm>
            <a:off x="1028700" y="2693631"/>
            <a:ext cx="7908496" cy="2449869"/>
            <a:chOff x="0" y="0"/>
            <a:chExt cx="2247454" cy="696209"/>
          </a:xfrm>
        </p:grpSpPr>
        <p:sp>
          <p:nvSpPr>
            <p:cNvPr id="29" name="Freeform 29"/>
            <p:cNvSpPr/>
            <p:nvPr/>
          </p:nvSpPr>
          <p:spPr>
            <a:xfrm>
              <a:off x="0" y="0"/>
              <a:ext cx="2247454" cy="696209"/>
            </a:xfrm>
            <a:custGeom>
              <a:avLst/>
              <a:gdLst/>
              <a:ahLst/>
              <a:cxnLst/>
              <a:rect l="l" t="t" r="r" b="b"/>
              <a:pathLst>
                <a:path w="2247454" h="696209">
                  <a:moveTo>
                    <a:pt x="48947" y="0"/>
                  </a:moveTo>
                  <a:lnTo>
                    <a:pt x="2198507" y="0"/>
                  </a:lnTo>
                  <a:cubicBezTo>
                    <a:pt x="2211489" y="0"/>
                    <a:pt x="2223939" y="5157"/>
                    <a:pt x="2233118" y="14336"/>
                  </a:cubicBezTo>
                  <a:cubicBezTo>
                    <a:pt x="2242297" y="23516"/>
                    <a:pt x="2247454" y="35965"/>
                    <a:pt x="2247454" y="48947"/>
                  </a:cubicBezTo>
                  <a:lnTo>
                    <a:pt x="2247454" y="647262"/>
                  </a:lnTo>
                  <a:cubicBezTo>
                    <a:pt x="2247454" y="660244"/>
                    <a:pt x="2242297" y="672694"/>
                    <a:pt x="2233118" y="681873"/>
                  </a:cubicBezTo>
                  <a:cubicBezTo>
                    <a:pt x="2223939" y="691052"/>
                    <a:pt x="2211489" y="696209"/>
                    <a:pt x="2198507" y="696209"/>
                  </a:cubicBezTo>
                  <a:lnTo>
                    <a:pt x="48947" y="696209"/>
                  </a:lnTo>
                  <a:cubicBezTo>
                    <a:pt x="35965" y="696209"/>
                    <a:pt x="23516" y="691052"/>
                    <a:pt x="14336" y="681873"/>
                  </a:cubicBezTo>
                  <a:cubicBezTo>
                    <a:pt x="5157" y="672694"/>
                    <a:pt x="0" y="660244"/>
                    <a:pt x="0" y="647262"/>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30" name="TextBox 30"/>
            <p:cNvSpPr txBox="1"/>
            <p:nvPr/>
          </p:nvSpPr>
          <p:spPr>
            <a:xfrm>
              <a:off x="0" y="-47625"/>
              <a:ext cx="2247454" cy="743834"/>
            </a:xfrm>
            <a:prstGeom prst="rect">
              <a:avLst/>
            </a:prstGeom>
          </p:spPr>
          <p:txBody>
            <a:bodyPr lIns="50800" tIns="50800" rIns="50800" bIns="50800" rtlCol="0" anchor="ctr"/>
            <a:lstStyle/>
            <a:p>
              <a:pPr algn="ctr">
                <a:lnSpc>
                  <a:spcPts val="3499"/>
                </a:lnSpc>
                <a:spcBef>
                  <a:spcPct val="0"/>
                </a:spcBef>
              </a:pPr>
              <a:endParaRPr/>
            </a:p>
          </p:txBody>
        </p:sp>
      </p:grpSp>
      <p:sp>
        <p:nvSpPr>
          <p:cNvPr id="31" name="Freeform 31"/>
          <p:cNvSpPr/>
          <p:nvPr/>
        </p:nvSpPr>
        <p:spPr>
          <a:xfrm>
            <a:off x="10009133" y="2834491"/>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6"/>
            <a:stretch>
              <a:fillRect/>
            </a:stretch>
          </a:blipFill>
        </p:spPr>
        <p:txBody>
          <a:bodyPr/>
          <a:lstStyle/>
          <a:p>
            <a:endParaRPr lang="en-US"/>
          </a:p>
        </p:txBody>
      </p:sp>
      <p:grpSp>
        <p:nvGrpSpPr>
          <p:cNvPr id="32" name="Group 32"/>
          <p:cNvGrpSpPr/>
          <p:nvPr/>
        </p:nvGrpSpPr>
        <p:grpSpPr>
          <a:xfrm>
            <a:off x="15656860" y="8502874"/>
            <a:ext cx="1418462" cy="1418462"/>
            <a:chOff x="0" y="0"/>
            <a:chExt cx="1891283" cy="1891283"/>
          </a:xfrm>
        </p:grpSpPr>
        <p:grpSp>
          <p:nvGrpSpPr>
            <p:cNvPr id="33" name="Group 33"/>
            <p:cNvGrpSpPr/>
            <p:nvPr/>
          </p:nvGrpSpPr>
          <p:grpSpPr>
            <a:xfrm>
              <a:off x="0" y="0"/>
              <a:ext cx="1891283" cy="1891283"/>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txBody>
              <a:bodyPr/>
              <a:lstStyle/>
              <a:p>
                <a:endParaRPr lang="en-US"/>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36" name="Freeform 36"/>
            <p:cNvSpPr/>
            <p:nvPr/>
          </p:nvSpPr>
          <p:spPr>
            <a:xfrm>
              <a:off x="435812" y="435812"/>
              <a:ext cx="1019659" cy="1019659"/>
            </a:xfrm>
            <a:custGeom>
              <a:avLst/>
              <a:gdLst/>
              <a:ahLst/>
              <a:cxnLst/>
              <a:rect l="l" t="t" r="r" b="b"/>
              <a:pathLst>
                <a:path w="1019659" h="1019659">
                  <a:moveTo>
                    <a:pt x="0" y="0"/>
                  </a:moveTo>
                  <a:lnTo>
                    <a:pt x="1019659" y="0"/>
                  </a:lnTo>
                  <a:lnTo>
                    <a:pt x="1019659" y="1019659"/>
                  </a:lnTo>
                  <a:lnTo>
                    <a:pt x="0" y="10196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sp>
        <p:nvSpPr>
          <p:cNvPr id="37" name="TextBox 37"/>
          <p:cNvSpPr txBox="1"/>
          <p:nvPr/>
        </p:nvSpPr>
        <p:spPr>
          <a:xfrm>
            <a:off x="1615709" y="3461664"/>
            <a:ext cx="6734478" cy="82486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Resemblance Theory of Representation</a:t>
            </a:r>
          </a:p>
          <a:p>
            <a:pPr algn="l">
              <a:lnSpc>
                <a:spcPts val="3359"/>
              </a:lnSpc>
              <a:spcBef>
                <a:spcPct val="0"/>
              </a:spcBef>
            </a:pPr>
            <a:r>
              <a:rPr lang="en-US" sz="2400">
                <a:solidFill>
                  <a:srgbClr val="1D1B1A"/>
                </a:solidFill>
                <a:latin typeface="Open Sauce"/>
                <a:ea typeface="Open Sauce"/>
                <a:cs typeface="Open Sauce"/>
                <a:sym typeface="Open Sauce"/>
              </a:rPr>
              <a:t>X represents Y if and only if X resembles Y. </a:t>
            </a:r>
          </a:p>
        </p:txBody>
      </p:sp>
      <p:sp>
        <p:nvSpPr>
          <p:cNvPr id="38" name="TextBox 38"/>
          <p:cNvSpPr txBox="1"/>
          <p:nvPr/>
        </p:nvSpPr>
        <p:spPr>
          <a:xfrm>
            <a:off x="1450028" y="5634850"/>
            <a:ext cx="7487169" cy="3758565"/>
          </a:xfrm>
          <a:prstGeom prst="rect">
            <a:avLst/>
          </a:prstGeom>
        </p:spPr>
        <p:txBody>
          <a:bodyPr lIns="0" tIns="0" rIns="0" bIns="0" rtlCol="0" anchor="t">
            <a:spAutoFit/>
          </a:bodyPr>
          <a:lstStyle/>
          <a:p>
            <a:pPr algn="l">
              <a:lnSpc>
                <a:spcPts val="3359"/>
              </a:lnSpc>
            </a:pPr>
            <a:r>
              <a:rPr lang="en-US" sz="2400" b="1" i="1">
                <a:solidFill>
                  <a:srgbClr val="1D1B1A"/>
                </a:solidFill>
                <a:latin typeface="Open Sauce Bold Italics"/>
                <a:ea typeface="Open Sauce Bold Italics"/>
                <a:cs typeface="Open Sauce Bold Italics"/>
                <a:sym typeface="Open Sauce Bold Italics"/>
              </a:rPr>
              <a:t>If</a:t>
            </a:r>
            <a:r>
              <a:rPr lang="en-US" sz="2400" b="1">
                <a:solidFill>
                  <a:srgbClr val="1D1B1A"/>
                </a:solidFill>
                <a:latin typeface="Open Sauce Bold"/>
                <a:ea typeface="Open Sauce Bold"/>
                <a:cs typeface="Open Sauce Bold"/>
                <a:sym typeface="Open Sauce Bold"/>
              </a:rPr>
              <a:t> X </a:t>
            </a:r>
            <a:r>
              <a:rPr lang="en-US" sz="2400" b="1" u="sng">
                <a:solidFill>
                  <a:srgbClr val="1D1B1A"/>
                </a:solidFill>
                <a:latin typeface="Open Sauce Bold"/>
                <a:ea typeface="Open Sauce Bold"/>
                <a:cs typeface="Open Sauce Bold"/>
                <a:sym typeface="Open Sauce Bold"/>
              </a:rPr>
              <a:t>resembles </a:t>
            </a:r>
            <a:r>
              <a:rPr lang="en-US" sz="2400" b="1">
                <a:solidFill>
                  <a:srgbClr val="1D1B1A"/>
                </a:solidFill>
                <a:latin typeface="Open Sauce Bold"/>
                <a:ea typeface="Open Sauce Bold"/>
                <a:cs typeface="Open Sauce Bold"/>
                <a:sym typeface="Open Sauce Bold"/>
              </a:rPr>
              <a:t>Y, </a:t>
            </a:r>
            <a:r>
              <a:rPr lang="en-US" sz="2400" b="1" i="1">
                <a:solidFill>
                  <a:srgbClr val="1D1B1A"/>
                </a:solidFill>
                <a:latin typeface="Open Sauce Bold Italics"/>
                <a:ea typeface="Open Sauce Bold Italics"/>
                <a:cs typeface="Open Sauce Bold Italics"/>
                <a:sym typeface="Open Sauce Bold Italics"/>
              </a:rPr>
              <a:t>then</a:t>
            </a:r>
            <a:r>
              <a:rPr lang="en-US" sz="2400" b="1">
                <a:solidFill>
                  <a:srgbClr val="1D1B1A"/>
                </a:solidFill>
                <a:latin typeface="Open Sauce Bold"/>
                <a:ea typeface="Open Sauce Bold"/>
                <a:cs typeface="Open Sauce Bold"/>
                <a:sym typeface="Open Sauce Bold"/>
              </a:rPr>
              <a:t> X </a:t>
            </a:r>
            <a:r>
              <a:rPr lang="en-US" sz="2400" b="1" i="1">
                <a:solidFill>
                  <a:srgbClr val="1D1B1A"/>
                </a:solidFill>
                <a:latin typeface="Open Sauce Bold Italics"/>
                <a:ea typeface="Open Sauce Bold Italics"/>
                <a:cs typeface="Open Sauce Bold Italics"/>
                <a:sym typeface="Open Sauce Bold Italics"/>
              </a:rPr>
              <a:t>represents</a:t>
            </a:r>
            <a:r>
              <a:rPr lang="en-US" sz="2400" b="1">
                <a:solidFill>
                  <a:srgbClr val="1D1B1A"/>
                </a:solidFill>
                <a:latin typeface="Open Sauce Bold"/>
                <a:ea typeface="Open Sauce Bold"/>
                <a:cs typeface="Open Sauce Bold"/>
                <a:sym typeface="Open Sauce Bold"/>
              </a:rPr>
              <a:t> Y.</a:t>
            </a:r>
          </a:p>
          <a:p>
            <a:pPr algn="l">
              <a:lnSpc>
                <a:spcPts val="3359"/>
              </a:lnSpc>
            </a:pPr>
            <a:endParaRPr lang="en-US" sz="2400" b="1">
              <a:solidFill>
                <a:srgbClr val="1D1B1A"/>
              </a:solidFill>
              <a:latin typeface="Open Sauce Bold"/>
              <a:ea typeface="Open Sauce Bold"/>
              <a:cs typeface="Open Sauce Bold"/>
              <a:sym typeface="Open Sauce Bold"/>
            </a:endParaRPr>
          </a:p>
          <a:p>
            <a:pPr algn="l">
              <a:lnSpc>
                <a:spcPts val="3359"/>
              </a:lnSpc>
            </a:pPr>
            <a:r>
              <a:rPr lang="en-US" sz="2400" b="1" u="sng">
                <a:solidFill>
                  <a:srgbClr val="1D1B1A"/>
                </a:solidFill>
                <a:latin typeface="Open Sauce Bold"/>
                <a:ea typeface="Open Sauce Bold"/>
                <a:cs typeface="Open Sauce Bold"/>
                <a:sym typeface="Open Sauce Bold"/>
              </a:rPr>
              <a:t>Resemblance</a:t>
            </a:r>
            <a:r>
              <a:rPr lang="en-US" sz="2400" b="1">
                <a:solidFill>
                  <a:srgbClr val="1D1B1A"/>
                </a:solidFill>
                <a:latin typeface="Open Sauce Bold"/>
                <a:ea typeface="Open Sauce Bold"/>
                <a:cs typeface="Open Sauce Bold"/>
                <a:sym typeface="Open Sauce Bold"/>
              </a:rPr>
              <a:t> is necessary for </a:t>
            </a:r>
            <a:r>
              <a:rPr lang="en-US" sz="2400" b="1" i="1">
                <a:solidFill>
                  <a:srgbClr val="1D1B1A"/>
                </a:solidFill>
                <a:latin typeface="Open Sauce Bold Italics"/>
                <a:ea typeface="Open Sauce Bold Italics"/>
                <a:cs typeface="Open Sauce Bold Italics"/>
                <a:sym typeface="Open Sauce Bold Italics"/>
              </a:rPr>
              <a:t>representation.</a:t>
            </a:r>
          </a:p>
          <a:p>
            <a:pPr marL="518160" lvl="1" indent="-259080" algn="l">
              <a:lnSpc>
                <a:spcPts val="3359"/>
              </a:lnSpc>
              <a:buFont typeface="Arial"/>
              <a:buChar char="•"/>
            </a:pPr>
            <a:r>
              <a:rPr lang="en-US" sz="2400" b="1" u="sng">
                <a:solidFill>
                  <a:srgbClr val="1D1B1A"/>
                </a:solidFill>
                <a:latin typeface="Open Sauce Bold"/>
                <a:ea typeface="Open Sauce Bold"/>
                <a:cs typeface="Open Sauce Bold"/>
                <a:sym typeface="Open Sauce Bold"/>
              </a:rPr>
              <a:t>Accelerated heart rate</a:t>
            </a:r>
            <a:r>
              <a:rPr lang="en-US" sz="2400" b="1">
                <a:solidFill>
                  <a:srgbClr val="1D1B1A"/>
                </a:solidFill>
                <a:latin typeface="Open Sauce Bold"/>
                <a:ea typeface="Open Sauce Bold"/>
                <a:cs typeface="Open Sauce Bold"/>
                <a:sym typeface="Open Sauce Bold"/>
              </a:rPr>
              <a:t> is necessary for </a:t>
            </a:r>
            <a:r>
              <a:rPr lang="en-US" sz="2400" b="1" i="1">
                <a:solidFill>
                  <a:srgbClr val="1D1B1A"/>
                </a:solidFill>
                <a:latin typeface="Open Sauce Bold Italics"/>
                <a:ea typeface="Open Sauce Bold Italics"/>
                <a:cs typeface="Open Sauce Bold Italics"/>
                <a:sym typeface="Open Sauce Bold Italics"/>
              </a:rPr>
              <a:t>aerobic exercise.</a:t>
            </a:r>
          </a:p>
          <a:p>
            <a:pPr marL="518160" lvl="1" indent="-259080" algn="l">
              <a:lnSpc>
                <a:spcPts val="3359"/>
              </a:lnSpc>
              <a:buFont typeface="Arial"/>
              <a:buChar char="•"/>
            </a:pPr>
            <a:r>
              <a:rPr lang="en-US" sz="2400" b="1" u="sng">
                <a:solidFill>
                  <a:srgbClr val="1D1B1A"/>
                </a:solidFill>
                <a:latin typeface="Open Sauce Bold"/>
                <a:ea typeface="Open Sauce Bold"/>
                <a:cs typeface="Open Sauce Bold"/>
                <a:sym typeface="Open Sauce Bold"/>
              </a:rPr>
              <a:t>Having DNA</a:t>
            </a:r>
            <a:r>
              <a:rPr lang="en-US" sz="2400" b="1">
                <a:solidFill>
                  <a:srgbClr val="1D1B1A"/>
                </a:solidFill>
                <a:latin typeface="Open Sauce Bold"/>
                <a:ea typeface="Open Sauce Bold"/>
                <a:cs typeface="Open Sauce Bold"/>
                <a:sym typeface="Open Sauce Bold"/>
              </a:rPr>
              <a:t> is necessary for </a:t>
            </a:r>
            <a:r>
              <a:rPr lang="en-US" sz="2400" b="1" i="1">
                <a:solidFill>
                  <a:srgbClr val="1D1B1A"/>
                </a:solidFill>
                <a:latin typeface="Open Sauce Bold Italics"/>
                <a:ea typeface="Open Sauce Bold Italics"/>
                <a:cs typeface="Open Sauce Bold Italics"/>
                <a:sym typeface="Open Sauce Bold Italics"/>
              </a:rPr>
              <a:t>being an animal.</a:t>
            </a:r>
            <a:r>
              <a:rPr lang="en-US" sz="2400" b="1">
                <a:solidFill>
                  <a:srgbClr val="1D1B1A"/>
                </a:solidFill>
                <a:latin typeface="Open Sauce Bold"/>
                <a:ea typeface="Open Sauce Bold"/>
                <a:cs typeface="Open Sauce Bold"/>
                <a:sym typeface="Open Sauce Bold"/>
              </a:rPr>
              <a:t> </a:t>
            </a:r>
          </a:p>
          <a:p>
            <a:pPr marL="518160" lvl="1" indent="-259080" algn="l">
              <a:lnSpc>
                <a:spcPts val="3359"/>
              </a:lnSpc>
              <a:buFont typeface="Arial"/>
              <a:buChar char="•"/>
            </a:pPr>
            <a:r>
              <a:rPr lang="en-US" sz="2400" b="1" i="1" u="sng">
                <a:solidFill>
                  <a:srgbClr val="1D1B1A"/>
                </a:solidFill>
                <a:latin typeface="Open Sauce Bold Italics"/>
                <a:ea typeface="Open Sauce Bold Italics"/>
                <a:cs typeface="Open Sauce Bold Italics"/>
                <a:sym typeface="Open Sauce Bold Italics"/>
              </a:rPr>
              <a:t>A place to rest your butt</a:t>
            </a:r>
            <a:r>
              <a:rPr lang="en-US" sz="2400" b="1">
                <a:solidFill>
                  <a:srgbClr val="1D1B1A"/>
                </a:solidFill>
                <a:latin typeface="Open Sauce Bold"/>
                <a:ea typeface="Open Sauce Bold"/>
                <a:cs typeface="Open Sauce Bold"/>
                <a:sym typeface="Open Sauce Bold"/>
              </a:rPr>
              <a:t> is necessary for </a:t>
            </a:r>
            <a:r>
              <a:rPr lang="en-US" sz="2400" b="1" i="1">
                <a:solidFill>
                  <a:srgbClr val="1D1B1A"/>
                </a:solidFill>
                <a:latin typeface="Open Sauce Bold Italics"/>
                <a:ea typeface="Open Sauce Bold Italics"/>
                <a:cs typeface="Open Sauce Bold Italics"/>
                <a:sym typeface="Open Sauce Bold Italics"/>
              </a:rPr>
              <a:t>a place to sit.</a:t>
            </a:r>
          </a:p>
          <a:p>
            <a:pPr algn="l">
              <a:lnSpc>
                <a:spcPts val="3359"/>
              </a:lnSpc>
              <a:spcBef>
                <a:spcPct val="0"/>
              </a:spcBef>
            </a:pPr>
            <a:endParaRPr lang="en-US" sz="2400" b="1" i="1">
              <a:solidFill>
                <a:srgbClr val="1D1B1A"/>
              </a:solidFill>
              <a:latin typeface="Open Sauce Bold Italics"/>
              <a:ea typeface="Open Sauce Bold Italics"/>
              <a:cs typeface="Open Sauce Bold Italics"/>
              <a:sym typeface="Open Sauce Bold Italics"/>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13792"/>
            <a:ext cx="16227262" cy="889871"/>
            <a:chOff x="0" y="0"/>
            <a:chExt cx="4273847" cy="234369"/>
          </a:xfrm>
        </p:grpSpPr>
        <p:sp>
          <p:nvSpPr>
            <p:cNvPr id="3" name="Freeform 3"/>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4" name="TextBox 4"/>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5" name="Group 5"/>
          <p:cNvGrpSpPr/>
          <p:nvPr/>
        </p:nvGrpSpPr>
        <p:grpSpPr>
          <a:xfrm>
            <a:off x="9930047" y="1085095"/>
            <a:ext cx="2917864" cy="747265"/>
            <a:chOff x="0" y="0"/>
            <a:chExt cx="768491" cy="196811"/>
          </a:xfrm>
        </p:grpSpPr>
        <p:sp>
          <p:nvSpPr>
            <p:cNvPr id="6" name="Freeform 6"/>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7" name="TextBox 7"/>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8" name="Group 8"/>
          <p:cNvGrpSpPr/>
          <p:nvPr/>
        </p:nvGrpSpPr>
        <p:grpSpPr>
          <a:xfrm>
            <a:off x="7115211" y="989436"/>
            <a:ext cx="3070808" cy="889871"/>
            <a:chOff x="0" y="0"/>
            <a:chExt cx="808772" cy="234369"/>
          </a:xfrm>
        </p:grpSpPr>
        <p:sp>
          <p:nvSpPr>
            <p:cNvPr id="9" name="Freeform 9"/>
            <p:cNvSpPr/>
            <p:nvPr/>
          </p:nvSpPr>
          <p:spPr>
            <a:xfrm>
              <a:off x="0" y="0"/>
              <a:ext cx="808772" cy="234369"/>
            </a:xfrm>
            <a:custGeom>
              <a:avLst/>
              <a:gdLst/>
              <a:ahLst/>
              <a:cxnLst/>
              <a:rect l="l" t="t" r="r" b="b"/>
              <a:pathLst>
                <a:path w="808772" h="234369">
                  <a:moveTo>
                    <a:pt x="117185" y="0"/>
                  </a:moveTo>
                  <a:lnTo>
                    <a:pt x="691588" y="0"/>
                  </a:lnTo>
                  <a:cubicBezTo>
                    <a:pt x="722667" y="0"/>
                    <a:pt x="752473" y="12346"/>
                    <a:pt x="774450" y="34323"/>
                  </a:cubicBezTo>
                  <a:cubicBezTo>
                    <a:pt x="796426" y="56299"/>
                    <a:pt x="808772" y="86105"/>
                    <a:pt x="808772" y="117185"/>
                  </a:cubicBezTo>
                  <a:lnTo>
                    <a:pt x="808772" y="117185"/>
                  </a:lnTo>
                  <a:cubicBezTo>
                    <a:pt x="808772" y="181904"/>
                    <a:pt x="756307" y="234369"/>
                    <a:pt x="691588" y="234369"/>
                  </a:cubicBezTo>
                  <a:lnTo>
                    <a:pt x="117185" y="234369"/>
                  </a:lnTo>
                  <a:cubicBezTo>
                    <a:pt x="86105" y="234369"/>
                    <a:pt x="56299" y="222023"/>
                    <a:pt x="34323" y="200047"/>
                  </a:cubicBezTo>
                  <a:cubicBezTo>
                    <a:pt x="12346" y="178070"/>
                    <a:pt x="0" y="148264"/>
                    <a:pt x="0" y="117185"/>
                  </a:cubicBezTo>
                  <a:lnTo>
                    <a:pt x="0" y="117185"/>
                  </a:lnTo>
                  <a:cubicBezTo>
                    <a:pt x="0" y="86105"/>
                    <a:pt x="12346" y="56299"/>
                    <a:pt x="34323" y="34323"/>
                  </a:cubicBezTo>
                  <a:cubicBezTo>
                    <a:pt x="56299" y="12346"/>
                    <a:pt x="86105" y="0"/>
                    <a:pt x="117185" y="0"/>
                  </a:cubicBezTo>
                  <a:close/>
                </a:path>
              </a:pathLst>
            </a:custGeom>
            <a:solidFill>
              <a:srgbClr val="1D1B1A"/>
            </a:solidFill>
          </p:spPr>
          <p:txBody>
            <a:bodyPr/>
            <a:lstStyle/>
            <a:p>
              <a:endParaRPr lang="en-US"/>
            </a:p>
          </p:txBody>
        </p:sp>
        <p:sp>
          <p:nvSpPr>
            <p:cNvPr id="10" name="TextBox 10"/>
            <p:cNvSpPr txBox="1"/>
            <p:nvPr/>
          </p:nvSpPr>
          <p:spPr>
            <a:xfrm>
              <a:off x="0" y="-47625"/>
              <a:ext cx="808772" cy="281994"/>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2</a:t>
              </a:r>
            </a:p>
          </p:txBody>
        </p:sp>
      </p:grpSp>
      <p:sp>
        <p:nvSpPr>
          <p:cNvPr id="11" name="Freeform 11"/>
          <p:cNvSpPr/>
          <p:nvPr/>
        </p:nvSpPr>
        <p:spPr>
          <a:xfrm>
            <a:off x="15546330"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p:cNvGrpSpPr/>
          <p:nvPr/>
        </p:nvGrpSpPr>
        <p:grpSpPr>
          <a:xfrm>
            <a:off x="16366091" y="1013792"/>
            <a:ext cx="889871" cy="88987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14" name="TextBox 14"/>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15" name="Group 15"/>
          <p:cNvGrpSpPr/>
          <p:nvPr/>
        </p:nvGrpSpPr>
        <p:grpSpPr>
          <a:xfrm>
            <a:off x="4099508" y="1085095"/>
            <a:ext cx="2917864" cy="747265"/>
            <a:chOff x="0" y="0"/>
            <a:chExt cx="768491" cy="196811"/>
          </a:xfrm>
        </p:grpSpPr>
        <p:sp>
          <p:nvSpPr>
            <p:cNvPr id="16" name="Freeform 16"/>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17" name="TextBox 17"/>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1</a:t>
              </a:r>
            </a:p>
          </p:txBody>
        </p:sp>
      </p:grpSp>
      <p:grpSp>
        <p:nvGrpSpPr>
          <p:cNvPr id="18" name="Group 18"/>
          <p:cNvGrpSpPr/>
          <p:nvPr/>
        </p:nvGrpSpPr>
        <p:grpSpPr>
          <a:xfrm>
            <a:off x="1450028" y="1085095"/>
            <a:ext cx="2917864" cy="747265"/>
            <a:chOff x="0" y="0"/>
            <a:chExt cx="768491" cy="196811"/>
          </a:xfrm>
        </p:grpSpPr>
        <p:sp>
          <p:nvSpPr>
            <p:cNvPr id="19" name="Freeform 19"/>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0" name="TextBox 20"/>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grpSp>
        <p:nvGrpSpPr>
          <p:cNvPr id="21" name="Group 21"/>
          <p:cNvGrpSpPr/>
          <p:nvPr/>
        </p:nvGrpSpPr>
        <p:grpSpPr>
          <a:xfrm>
            <a:off x="12548052" y="1085095"/>
            <a:ext cx="2917864" cy="747265"/>
            <a:chOff x="0" y="0"/>
            <a:chExt cx="768491" cy="196811"/>
          </a:xfrm>
        </p:grpSpPr>
        <p:sp>
          <p:nvSpPr>
            <p:cNvPr id="22" name="Freeform 22"/>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3" name="TextBox 23"/>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sp>
        <p:nvSpPr>
          <p:cNvPr id="24" name="Freeform 24"/>
          <p:cNvSpPr/>
          <p:nvPr/>
        </p:nvSpPr>
        <p:spPr>
          <a:xfrm>
            <a:off x="1500377" y="9521731"/>
            <a:ext cx="1923768" cy="399606"/>
          </a:xfrm>
          <a:custGeom>
            <a:avLst/>
            <a:gdLst/>
            <a:ahLst/>
            <a:cxnLst/>
            <a:rect l="l" t="t" r="r" b="b"/>
            <a:pathLst>
              <a:path w="1923768" h="399606">
                <a:moveTo>
                  <a:pt x="0" y="0"/>
                </a:moveTo>
                <a:lnTo>
                  <a:pt x="1923767" y="0"/>
                </a:lnTo>
                <a:lnTo>
                  <a:pt x="1923767" y="399606"/>
                </a:lnTo>
                <a:lnTo>
                  <a:pt x="0" y="399606"/>
                </a:lnTo>
                <a:lnTo>
                  <a:pt x="0" y="0"/>
                </a:lnTo>
                <a:close/>
              </a:path>
            </a:pathLst>
          </a:custGeom>
          <a:blipFill>
            <a:blip r:embed="rId4">
              <a:extLst>
                <a:ext uri="{96DAC541-7B7A-43D3-8B79-37D633B846F1}">
                  <asvg:svgBlip xmlns:asvg="http://schemas.microsoft.com/office/drawing/2016/SVG/main" r:embed="rId5"/>
                </a:ext>
              </a:extLst>
            </a:blip>
            <a:stretch>
              <a:fillRect b="-310516"/>
            </a:stretch>
          </a:blipFill>
        </p:spPr>
        <p:txBody>
          <a:bodyPr/>
          <a:lstStyle/>
          <a:p>
            <a:endParaRPr lang="en-US"/>
          </a:p>
        </p:txBody>
      </p:sp>
      <p:grpSp>
        <p:nvGrpSpPr>
          <p:cNvPr id="25" name="Group 25"/>
          <p:cNvGrpSpPr/>
          <p:nvPr/>
        </p:nvGrpSpPr>
        <p:grpSpPr>
          <a:xfrm>
            <a:off x="1028700" y="5371117"/>
            <a:ext cx="7908496" cy="3820332"/>
            <a:chOff x="0" y="0"/>
            <a:chExt cx="2247454" cy="1085670"/>
          </a:xfrm>
        </p:grpSpPr>
        <p:sp>
          <p:nvSpPr>
            <p:cNvPr id="26" name="Freeform 26"/>
            <p:cNvSpPr/>
            <p:nvPr/>
          </p:nvSpPr>
          <p:spPr>
            <a:xfrm>
              <a:off x="0" y="0"/>
              <a:ext cx="2247454" cy="1085670"/>
            </a:xfrm>
            <a:custGeom>
              <a:avLst/>
              <a:gdLst/>
              <a:ahLst/>
              <a:cxnLst/>
              <a:rect l="l" t="t" r="r" b="b"/>
              <a:pathLst>
                <a:path w="2247454" h="1085670">
                  <a:moveTo>
                    <a:pt x="48947" y="0"/>
                  </a:moveTo>
                  <a:lnTo>
                    <a:pt x="2198507" y="0"/>
                  </a:lnTo>
                  <a:cubicBezTo>
                    <a:pt x="2211489" y="0"/>
                    <a:pt x="2223939" y="5157"/>
                    <a:pt x="2233118" y="14336"/>
                  </a:cubicBezTo>
                  <a:cubicBezTo>
                    <a:pt x="2242297" y="23516"/>
                    <a:pt x="2247454" y="35965"/>
                    <a:pt x="2247454" y="48947"/>
                  </a:cubicBezTo>
                  <a:lnTo>
                    <a:pt x="2247454" y="1036724"/>
                  </a:lnTo>
                  <a:cubicBezTo>
                    <a:pt x="2247454" y="1049705"/>
                    <a:pt x="2242297" y="1062155"/>
                    <a:pt x="2233118" y="1071334"/>
                  </a:cubicBezTo>
                  <a:cubicBezTo>
                    <a:pt x="2223939" y="1080514"/>
                    <a:pt x="2211489" y="1085670"/>
                    <a:pt x="2198507" y="1085670"/>
                  </a:cubicBezTo>
                  <a:lnTo>
                    <a:pt x="48947" y="1085670"/>
                  </a:lnTo>
                  <a:cubicBezTo>
                    <a:pt x="35965" y="1085670"/>
                    <a:pt x="23516" y="1080514"/>
                    <a:pt x="14336" y="1071334"/>
                  </a:cubicBezTo>
                  <a:cubicBezTo>
                    <a:pt x="5157" y="1062155"/>
                    <a:pt x="0" y="1049705"/>
                    <a:pt x="0" y="1036724"/>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27" name="TextBox 27"/>
            <p:cNvSpPr txBox="1"/>
            <p:nvPr/>
          </p:nvSpPr>
          <p:spPr>
            <a:xfrm>
              <a:off x="0" y="-47625"/>
              <a:ext cx="2247454" cy="1133295"/>
            </a:xfrm>
            <a:prstGeom prst="rect">
              <a:avLst/>
            </a:prstGeom>
          </p:spPr>
          <p:txBody>
            <a:bodyPr lIns="50800" tIns="50800" rIns="50800" bIns="50800" rtlCol="0" anchor="ctr"/>
            <a:lstStyle/>
            <a:p>
              <a:pPr algn="ctr">
                <a:lnSpc>
                  <a:spcPts val="3499"/>
                </a:lnSpc>
                <a:spcBef>
                  <a:spcPct val="0"/>
                </a:spcBef>
              </a:pPr>
              <a:endParaRPr/>
            </a:p>
          </p:txBody>
        </p:sp>
      </p:grpSp>
      <p:grpSp>
        <p:nvGrpSpPr>
          <p:cNvPr id="28" name="Group 28"/>
          <p:cNvGrpSpPr/>
          <p:nvPr/>
        </p:nvGrpSpPr>
        <p:grpSpPr>
          <a:xfrm>
            <a:off x="1028700" y="2693631"/>
            <a:ext cx="7908496" cy="2449869"/>
            <a:chOff x="0" y="0"/>
            <a:chExt cx="2247454" cy="696209"/>
          </a:xfrm>
        </p:grpSpPr>
        <p:sp>
          <p:nvSpPr>
            <p:cNvPr id="29" name="Freeform 29"/>
            <p:cNvSpPr/>
            <p:nvPr/>
          </p:nvSpPr>
          <p:spPr>
            <a:xfrm>
              <a:off x="0" y="0"/>
              <a:ext cx="2247454" cy="696209"/>
            </a:xfrm>
            <a:custGeom>
              <a:avLst/>
              <a:gdLst/>
              <a:ahLst/>
              <a:cxnLst/>
              <a:rect l="l" t="t" r="r" b="b"/>
              <a:pathLst>
                <a:path w="2247454" h="696209">
                  <a:moveTo>
                    <a:pt x="48947" y="0"/>
                  </a:moveTo>
                  <a:lnTo>
                    <a:pt x="2198507" y="0"/>
                  </a:lnTo>
                  <a:cubicBezTo>
                    <a:pt x="2211489" y="0"/>
                    <a:pt x="2223939" y="5157"/>
                    <a:pt x="2233118" y="14336"/>
                  </a:cubicBezTo>
                  <a:cubicBezTo>
                    <a:pt x="2242297" y="23516"/>
                    <a:pt x="2247454" y="35965"/>
                    <a:pt x="2247454" y="48947"/>
                  </a:cubicBezTo>
                  <a:lnTo>
                    <a:pt x="2247454" y="647262"/>
                  </a:lnTo>
                  <a:cubicBezTo>
                    <a:pt x="2247454" y="660244"/>
                    <a:pt x="2242297" y="672694"/>
                    <a:pt x="2233118" y="681873"/>
                  </a:cubicBezTo>
                  <a:cubicBezTo>
                    <a:pt x="2223939" y="691052"/>
                    <a:pt x="2211489" y="696209"/>
                    <a:pt x="2198507" y="696209"/>
                  </a:cubicBezTo>
                  <a:lnTo>
                    <a:pt x="48947" y="696209"/>
                  </a:lnTo>
                  <a:cubicBezTo>
                    <a:pt x="35965" y="696209"/>
                    <a:pt x="23516" y="691052"/>
                    <a:pt x="14336" y="681873"/>
                  </a:cubicBezTo>
                  <a:cubicBezTo>
                    <a:pt x="5157" y="672694"/>
                    <a:pt x="0" y="660244"/>
                    <a:pt x="0" y="647262"/>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30" name="TextBox 30"/>
            <p:cNvSpPr txBox="1"/>
            <p:nvPr/>
          </p:nvSpPr>
          <p:spPr>
            <a:xfrm>
              <a:off x="0" y="-47625"/>
              <a:ext cx="2247454" cy="743834"/>
            </a:xfrm>
            <a:prstGeom prst="rect">
              <a:avLst/>
            </a:prstGeom>
          </p:spPr>
          <p:txBody>
            <a:bodyPr lIns="50800" tIns="50800" rIns="50800" bIns="50800" rtlCol="0" anchor="ctr"/>
            <a:lstStyle/>
            <a:p>
              <a:pPr algn="ctr">
                <a:lnSpc>
                  <a:spcPts val="3499"/>
                </a:lnSpc>
                <a:spcBef>
                  <a:spcPct val="0"/>
                </a:spcBef>
              </a:pPr>
              <a:endParaRPr/>
            </a:p>
          </p:txBody>
        </p:sp>
      </p:grpSp>
      <p:grpSp>
        <p:nvGrpSpPr>
          <p:cNvPr id="31" name="Group 31"/>
          <p:cNvGrpSpPr/>
          <p:nvPr/>
        </p:nvGrpSpPr>
        <p:grpSpPr>
          <a:xfrm>
            <a:off x="10186019" y="2853100"/>
            <a:ext cx="6405200" cy="6405200"/>
            <a:chOff x="0" y="0"/>
            <a:chExt cx="812800" cy="812800"/>
          </a:xfrm>
        </p:grpSpPr>
        <p:sp>
          <p:nvSpPr>
            <p:cNvPr id="32" name="Freeform 32"/>
            <p:cNvSpPr/>
            <p:nvPr/>
          </p:nvSpPr>
          <p:spPr>
            <a:xfrm>
              <a:off x="0" y="0"/>
              <a:ext cx="812800" cy="812800"/>
            </a:xfrm>
            <a:custGeom>
              <a:avLst/>
              <a:gdLst/>
              <a:ahLst/>
              <a:cxnLst/>
              <a:rect l="l" t="t" r="r" b="b"/>
              <a:pathLst>
                <a:path w="812800" h="812800">
                  <a:moveTo>
                    <a:pt x="60435" y="0"/>
                  </a:moveTo>
                  <a:lnTo>
                    <a:pt x="752365" y="0"/>
                  </a:lnTo>
                  <a:cubicBezTo>
                    <a:pt x="785742" y="0"/>
                    <a:pt x="812800" y="27058"/>
                    <a:pt x="812800" y="60435"/>
                  </a:cubicBezTo>
                  <a:lnTo>
                    <a:pt x="812800" y="752365"/>
                  </a:lnTo>
                  <a:cubicBezTo>
                    <a:pt x="812800" y="785742"/>
                    <a:pt x="785742" y="812800"/>
                    <a:pt x="752365" y="812800"/>
                  </a:cubicBezTo>
                  <a:lnTo>
                    <a:pt x="60435" y="812800"/>
                  </a:lnTo>
                  <a:cubicBezTo>
                    <a:pt x="27058" y="812800"/>
                    <a:pt x="0" y="785742"/>
                    <a:pt x="0" y="752365"/>
                  </a:cubicBezTo>
                  <a:lnTo>
                    <a:pt x="0" y="60435"/>
                  </a:lnTo>
                  <a:cubicBezTo>
                    <a:pt x="0" y="27058"/>
                    <a:pt x="27058" y="0"/>
                    <a:pt x="60435" y="0"/>
                  </a:cubicBezTo>
                  <a:close/>
                </a:path>
              </a:pathLst>
            </a:custGeom>
            <a:blipFill>
              <a:blip r:embed="rId6"/>
              <a:stretch>
                <a:fillRect l="-25046" r="-25046"/>
              </a:stretch>
            </a:blipFill>
          </p:spPr>
          <p:txBody>
            <a:bodyPr/>
            <a:lstStyle/>
            <a:p>
              <a:endParaRPr lang="en-US"/>
            </a:p>
          </p:txBody>
        </p:sp>
      </p:grpSp>
      <p:grpSp>
        <p:nvGrpSpPr>
          <p:cNvPr id="33" name="Group 33"/>
          <p:cNvGrpSpPr/>
          <p:nvPr/>
        </p:nvGrpSpPr>
        <p:grpSpPr>
          <a:xfrm>
            <a:off x="15656860" y="8502874"/>
            <a:ext cx="1418462" cy="1418462"/>
            <a:chOff x="0" y="0"/>
            <a:chExt cx="1891283" cy="1891283"/>
          </a:xfrm>
        </p:grpSpPr>
        <p:grpSp>
          <p:nvGrpSpPr>
            <p:cNvPr id="34" name="Group 34"/>
            <p:cNvGrpSpPr/>
            <p:nvPr/>
          </p:nvGrpSpPr>
          <p:grpSpPr>
            <a:xfrm>
              <a:off x="0" y="0"/>
              <a:ext cx="1891283" cy="1891283"/>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txBody>
              <a:bodyPr/>
              <a:lstStyle/>
              <a:p>
                <a:endParaRPr lang="en-US"/>
              </a:p>
            </p:txBody>
          </p:sp>
          <p:sp>
            <p:nvSpPr>
              <p:cNvPr id="36" name="TextBox 36"/>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37" name="Freeform 37"/>
            <p:cNvSpPr/>
            <p:nvPr/>
          </p:nvSpPr>
          <p:spPr>
            <a:xfrm>
              <a:off x="435812" y="435812"/>
              <a:ext cx="1019659" cy="1019659"/>
            </a:xfrm>
            <a:custGeom>
              <a:avLst/>
              <a:gdLst/>
              <a:ahLst/>
              <a:cxnLst/>
              <a:rect l="l" t="t" r="r" b="b"/>
              <a:pathLst>
                <a:path w="1019659" h="1019659">
                  <a:moveTo>
                    <a:pt x="0" y="0"/>
                  </a:moveTo>
                  <a:lnTo>
                    <a:pt x="1019659" y="0"/>
                  </a:lnTo>
                  <a:lnTo>
                    <a:pt x="1019659" y="1019659"/>
                  </a:lnTo>
                  <a:lnTo>
                    <a:pt x="0" y="10196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sp>
        <p:nvSpPr>
          <p:cNvPr id="38" name="TextBox 38"/>
          <p:cNvSpPr txBox="1"/>
          <p:nvPr/>
        </p:nvSpPr>
        <p:spPr>
          <a:xfrm>
            <a:off x="1450028" y="3691870"/>
            <a:ext cx="7034906" cy="405765"/>
          </a:xfrm>
          <a:prstGeom prst="rect">
            <a:avLst/>
          </a:prstGeom>
        </p:spPr>
        <p:txBody>
          <a:bodyPr lIns="0" tIns="0" rIns="0" bIns="0" rtlCol="0" anchor="t">
            <a:spAutoFit/>
          </a:bodyPr>
          <a:lstStyle/>
          <a:p>
            <a:pPr algn="l">
              <a:lnSpc>
                <a:spcPts val="3359"/>
              </a:lnSpc>
              <a:spcBef>
                <a:spcPct val="0"/>
              </a:spcBef>
            </a:pPr>
            <a:r>
              <a:rPr lang="en-US" sz="2400" b="1" i="1">
                <a:solidFill>
                  <a:srgbClr val="1D1B1A"/>
                </a:solidFill>
                <a:latin typeface="Open Sauce Bold Italics"/>
                <a:ea typeface="Open Sauce Bold Italics"/>
                <a:cs typeface="Open Sauce Bold Italics"/>
                <a:sym typeface="Open Sauce Bold Italics"/>
              </a:rPr>
              <a:t>“syntax alone is not sufficient for semantics”</a:t>
            </a:r>
          </a:p>
        </p:txBody>
      </p:sp>
      <p:sp>
        <p:nvSpPr>
          <p:cNvPr id="39" name="TextBox 39"/>
          <p:cNvSpPr txBox="1"/>
          <p:nvPr/>
        </p:nvSpPr>
        <p:spPr>
          <a:xfrm>
            <a:off x="1239364" y="5763166"/>
            <a:ext cx="7487169" cy="3758565"/>
          </a:xfrm>
          <a:prstGeom prst="rect">
            <a:avLst/>
          </a:prstGeom>
        </p:spPr>
        <p:txBody>
          <a:bodyPr lIns="0" tIns="0" rIns="0" bIns="0" rtlCol="0" anchor="t">
            <a:spAutoFit/>
          </a:bodyPr>
          <a:lstStyle/>
          <a:p>
            <a:pPr marL="518160" lvl="1" indent="-259080" algn="l">
              <a:lnSpc>
                <a:spcPts val="3359"/>
              </a:lnSpc>
              <a:buFont typeface="Arial"/>
              <a:buChar char="•"/>
            </a:pPr>
            <a:r>
              <a:rPr lang="en-US" sz="2400" b="1" i="1">
                <a:solidFill>
                  <a:srgbClr val="1D1B1A"/>
                </a:solidFill>
                <a:latin typeface="Open Sauce Bold Italics"/>
                <a:ea typeface="Open Sauce Bold Italics"/>
                <a:cs typeface="Open Sauce Bold Italics"/>
                <a:sym typeface="Open Sauce Bold Italics"/>
              </a:rPr>
              <a:t>Semantics: the meaning or content of a symbol. </a:t>
            </a:r>
          </a:p>
          <a:p>
            <a:pPr marL="1036320" lvl="2" indent="-345440" algn="l">
              <a:lnSpc>
                <a:spcPts val="3359"/>
              </a:lnSpc>
              <a:buFont typeface="Arial"/>
              <a:buChar char="⚬"/>
            </a:pPr>
            <a:r>
              <a:rPr lang="en-US" sz="2400" b="1" i="1">
                <a:solidFill>
                  <a:srgbClr val="1D1B1A"/>
                </a:solidFill>
                <a:latin typeface="Open Sauce Bold Italics"/>
                <a:ea typeface="Open Sauce Bold Italics"/>
                <a:cs typeface="Open Sauce Bold Italics"/>
                <a:sym typeface="Open Sauce Bold Italics"/>
              </a:rPr>
              <a:t>Example: ‘Rojo’ in Spanish means red.</a:t>
            </a:r>
          </a:p>
          <a:p>
            <a:pPr marL="518160" lvl="1" indent="-259080" algn="l">
              <a:lnSpc>
                <a:spcPts val="3359"/>
              </a:lnSpc>
              <a:buFont typeface="Arial"/>
              <a:buChar char="•"/>
            </a:pPr>
            <a:r>
              <a:rPr lang="en-US" sz="2400" b="1" i="1">
                <a:solidFill>
                  <a:srgbClr val="1D1B1A"/>
                </a:solidFill>
                <a:latin typeface="Open Sauce Bold Italics"/>
                <a:ea typeface="Open Sauce Bold Italics"/>
                <a:cs typeface="Open Sauce Bold Italics"/>
                <a:sym typeface="Open Sauce Bold Italics"/>
              </a:rPr>
              <a:t>Syntax: rules that specify how symbols can and cannot be combined. </a:t>
            </a:r>
          </a:p>
          <a:p>
            <a:pPr marL="1036320" lvl="2" indent="-345440" algn="l">
              <a:lnSpc>
                <a:spcPts val="3359"/>
              </a:lnSpc>
              <a:buFont typeface="Arial"/>
              <a:buChar char="⚬"/>
            </a:pPr>
            <a:r>
              <a:rPr lang="en-US" sz="2400" b="1" i="1">
                <a:solidFill>
                  <a:srgbClr val="1D1B1A"/>
                </a:solidFill>
                <a:latin typeface="Open Sauce Bold Italics"/>
                <a:ea typeface="Open Sauce Bold Italics"/>
                <a:cs typeface="Open Sauce Bold Italics"/>
                <a:sym typeface="Open Sauce Bold Italics"/>
              </a:rPr>
              <a:t>Example: Every sentence must have a noun and a verb.</a:t>
            </a:r>
          </a:p>
          <a:p>
            <a:pPr algn="l">
              <a:lnSpc>
                <a:spcPts val="3359"/>
              </a:lnSpc>
            </a:pPr>
            <a:endParaRPr lang="en-US" sz="2400" b="1" i="1">
              <a:solidFill>
                <a:srgbClr val="1D1B1A"/>
              </a:solidFill>
              <a:latin typeface="Open Sauce Bold Italics"/>
              <a:ea typeface="Open Sauce Bold Italics"/>
              <a:cs typeface="Open Sauce Bold Italics"/>
              <a:sym typeface="Open Sauce Bold Italics"/>
            </a:endParaRPr>
          </a:p>
          <a:p>
            <a:pPr algn="l">
              <a:lnSpc>
                <a:spcPts val="3359"/>
              </a:lnSpc>
              <a:spcBef>
                <a:spcPct val="0"/>
              </a:spcBef>
            </a:pPr>
            <a:endParaRPr lang="en-US" sz="2400" b="1" i="1">
              <a:solidFill>
                <a:srgbClr val="1D1B1A"/>
              </a:solidFill>
              <a:latin typeface="Open Sauce Bold Italics"/>
              <a:ea typeface="Open Sauce Bold Italics"/>
              <a:cs typeface="Open Sauce Bold Italics"/>
              <a:sym typeface="Open Sauce Bold Italics"/>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13792"/>
            <a:ext cx="16227262" cy="889871"/>
            <a:chOff x="0" y="0"/>
            <a:chExt cx="4273847" cy="234369"/>
          </a:xfrm>
        </p:grpSpPr>
        <p:sp>
          <p:nvSpPr>
            <p:cNvPr id="3" name="Freeform 3"/>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4" name="TextBox 4"/>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5" name="Group 5"/>
          <p:cNvGrpSpPr/>
          <p:nvPr/>
        </p:nvGrpSpPr>
        <p:grpSpPr>
          <a:xfrm>
            <a:off x="9930047" y="1085095"/>
            <a:ext cx="2917864" cy="747265"/>
            <a:chOff x="0" y="0"/>
            <a:chExt cx="768491" cy="196811"/>
          </a:xfrm>
        </p:grpSpPr>
        <p:sp>
          <p:nvSpPr>
            <p:cNvPr id="6" name="Freeform 6"/>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7" name="TextBox 7"/>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8" name="Group 8"/>
          <p:cNvGrpSpPr/>
          <p:nvPr/>
        </p:nvGrpSpPr>
        <p:grpSpPr>
          <a:xfrm>
            <a:off x="7115211" y="989436"/>
            <a:ext cx="3070808" cy="889871"/>
            <a:chOff x="0" y="0"/>
            <a:chExt cx="808772" cy="234369"/>
          </a:xfrm>
        </p:grpSpPr>
        <p:sp>
          <p:nvSpPr>
            <p:cNvPr id="9" name="Freeform 9"/>
            <p:cNvSpPr/>
            <p:nvPr/>
          </p:nvSpPr>
          <p:spPr>
            <a:xfrm>
              <a:off x="0" y="0"/>
              <a:ext cx="808772" cy="234369"/>
            </a:xfrm>
            <a:custGeom>
              <a:avLst/>
              <a:gdLst/>
              <a:ahLst/>
              <a:cxnLst/>
              <a:rect l="l" t="t" r="r" b="b"/>
              <a:pathLst>
                <a:path w="808772" h="234369">
                  <a:moveTo>
                    <a:pt x="117185" y="0"/>
                  </a:moveTo>
                  <a:lnTo>
                    <a:pt x="691588" y="0"/>
                  </a:lnTo>
                  <a:cubicBezTo>
                    <a:pt x="722667" y="0"/>
                    <a:pt x="752473" y="12346"/>
                    <a:pt x="774450" y="34323"/>
                  </a:cubicBezTo>
                  <a:cubicBezTo>
                    <a:pt x="796426" y="56299"/>
                    <a:pt x="808772" y="86105"/>
                    <a:pt x="808772" y="117185"/>
                  </a:cubicBezTo>
                  <a:lnTo>
                    <a:pt x="808772" y="117185"/>
                  </a:lnTo>
                  <a:cubicBezTo>
                    <a:pt x="808772" y="181904"/>
                    <a:pt x="756307" y="234369"/>
                    <a:pt x="691588" y="234369"/>
                  </a:cubicBezTo>
                  <a:lnTo>
                    <a:pt x="117185" y="234369"/>
                  </a:lnTo>
                  <a:cubicBezTo>
                    <a:pt x="86105" y="234369"/>
                    <a:pt x="56299" y="222023"/>
                    <a:pt x="34323" y="200047"/>
                  </a:cubicBezTo>
                  <a:cubicBezTo>
                    <a:pt x="12346" y="178070"/>
                    <a:pt x="0" y="148264"/>
                    <a:pt x="0" y="117185"/>
                  </a:cubicBezTo>
                  <a:lnTo>
                    <a:pt x="0" y="117185"/>
                  </a:lnTo>
                  <a:cubicBezTo>
                    <a:pt x="0" y="86105"/>
                    <a:pt x="12346" y="56299"/>
                    <a:pt x="34323" y="34323"/>
                  </a:cubicBezTo>
                  <a:cubicBezTo>
                    <a:pt x="56299" y="12346"/>
                    <a:pt x="86105" y="0"/>
                    <a:pt x="117185" y="0"/>
                  </a:cubicBezTo>
                  <a:close/>
                </a:path>
              </a:pathLst>
            </a:custGeom>
            <a:solidFill>
              <a:srgbClr val="1D1B1A"/>
            </a:solidFill>
          </p:spPr>
          <p:txBody>
            <a:bodyPr/>
            <a:lstStyle/>
            <a:p>
              <a:endParaRPr lang="en-US"/>
            </a:p>
          </p:txBody>
        </p:sp>
        <p:sp>
          <p:nvSpPr>
            <p:cNvPr id="10" name="TextBox 10"/>
            <p:cNvSpPr txBox="1"/>
            <p:nvPr/>
          </p:nvSpPr>
          <p:spPr>
            <a:xfrm>
              <a:off x="0" y="-47625"/>
              <a:ext cx="808772" cy="281994"/>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2</a:t>
              </a:r>
            </a:p>
          </p:txBody>
        </p:sp>
      </p:grpSp>
      <p:sp>
        <p:nvSpPr>
          <p:cNvPr id="11" name="Freeform 11"/>
          <p:cNvSpPr/>
          <p:nvPr/>
        </p:nvSpPr>
        <p:spPr>
          <a:xfrm>
            <a:off x="15546330"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p:cNvGrpSpPr/>
          <p:nvPr/>
        </p:nvGrpSpPr>
        <p:grpSpPr>
          <a:xfrm>
            <a:off x="16366091" y="1013792"/>
            <a:ext cx="889871" cy="88987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14" name="TextBox 14"/>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15" name="Group 15"/>
          <p:cNvGrpSpPr/>
          <p:nvPr/>
        </p:nvGrpSpPr>
        <p:grpSpPr>
          <a:xfrm>
            <a:off x="4099508" y="1085095"/>
            <a:ext cx="2917864" cy="747265"/>
            <a:chOff x="0" y="0"/>
            <a:chExt cx="768491" cy="196811"/>
          </a:xfrm>
        </p:grpSpPr>
        <p:sp>
          <p:nvSpPr>
            <p:cNvPr id="16" name="Freeform 16"/>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17" name="TextBox 17"/>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1</a:t>
              </a:r>
            </a:p>
          </p:txBody>
        </p:sp>
      </p:grpSp>
      <p:grpSp>
        <p:nvGrpSpPr>
          <p:cNvPr id="18" name="Group 18"/>
          <p:cNvGrpSpPr/>
          <p:nvPr/>
        </p:nvGrpSpPr>
        <p:grpSpPr>
          <a:xfrm>
            <a:off x="1450028" y="1085095"/>
            <a:ext cx="2917864" cy="747265"/>
            <a:chOff x="0" y="0"/>
            <a:chExt cx="768491" cy="196811"/>
          </a:xfrm>
        </p:grpSpPr>
        <p:sp>
          <p:nvSpPr>
            <p:cNvPr id="19" name="Freeform 19"/>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0" name="TextBox 20"/>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grpSp>
        <p:nvGrpSpPr>
          <p:cNvPr id="21" name="Group 21"/>
          <p:cNvGrpSpPr/>
          <p:nvPr/>
        </p:nvGrpSpPr>
        <p:grpSpPr>
          <a:xfrm>
            <a:off x="12548052" y="1085095"/>
            <a:ext cx="2917864" cy="747265"/>
            <a:chOff x="0" y="0"/>
            <a:chExt cx="768491" cy="196811"/>
          </a:xfrm>
        </p:grpSpPr>
        <p:sp>
          <p:nvSpPr>
            <p:cNvPr id="22" name="Freeform 22"/>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3" name="TextBox 23"/>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sp>
        <p:nvSpPr>
          <p:cNvPr id="24" name="Freeform 24"/>
          <p:cNvSpPr/>
          <p:nvPr/>
        </p:nvSpPr>
        <p:spPr>
          <a:xfrm>
            <a:off x="1500377" y="9521731"/>
            <a:ext cx="1923768" cy="399606"/>
          </a:xfrm>
          <a:custGeom>
            <a:avLst/>
            <a:gdLst/>
            <a:ahLst/>
            <a:cxnLst/>
            <a:rect l="l" t="t" r="r" b="b"/>
            <a:pathLst>
              <a:path w="1923768" h="399606">
                <a:moveTo>
                  <a:pt x="0" y="0"/>
                </a:moveTo>
                <a:lnTo>
                  <a:pt x="1923767" y="0"/>
                </a:lnTo>
                <a:lnTo>
                  <a:pt x="1923767" y="399606"/>
                </a:lnTo>
                <a:lnTo>
                  <a:pt x="0" y="399606"/>
                </a:lnTo>
                <a:lnTo>
                  <a:pt x="0" y="0"/>
                </a:lnTo>
                <a:close/>
              </a:path>
            </a:pathLst>
          </a:custGeom>
          <a:blipFill>
            <a:blip r:embed="rId4">
              <a:extLst>
                <a:ext uri="{96DAC541-7B7A-43D3-8B79-37D633B846F1}">
                  <asvg:svgBlip xmlns:asvg="http://schemas.microsoft.com/office/drawing/2016/SVG/main" r:embed="rId5"/>
                </a:ext>
              </a:extLst>
            </a:blip>
            <a:stretch>
              <a:fillRect b="-310516"/>
            </a:stretch>
          </a:blipFill>
        </p:spPr>
        <p:txBody>
          <a:bodyPr/>
          <a:lstStyle/>
          <a:p>
            <a:endParaRPr lang="en-US"/>
          </a:p>
        </p:txBody>
      </p:sp>
      <p:grpSp>
        <p:nvGrpSpPr>
          <p:cNvPr id="25" name="Group 25"/>
          <p:cNvGrpSpPr/>
          <p:nvPr/>
        </p:nvGrpSpPr>
        <p:grpSpPr>
          <a:xfrm>
            <a:off x="1909395" y="2456538"/>
            <a:ext cx="14469210" cy="6801762"/>
            <a:chOff x="0" y="0"/>
            <a:chExt cx="2247454" cy="1056495"/>
          </a:xfrm>
        </p:grpSpPr>
        <p:sp>
          <p:nvSpPr>
            <p:cNvPr id="26" name="Freeform 26"/>
            <p:cNvSpPr/>
            <p:nvPr/>
          </p:nvSpPr>
          <p:spPr>
            <a:xfrm>
              <a:off x="0" y="0"/>
              <a:ext cx="2247454" cy="1056495"/>
            </a:xfrm>
            <a:custGeom>
              <a:avLst/>
              <a:gdLst/>
              <a:ahLst/>
              <a:cxnLst/>
              <a:rect l="l" t="t" r="r" b="b"/>
              <a:pathLst>
                <a:path w="2247454" h="1056495">
                  <a:moveTo>
                    <a:pt x="26753" y="0"/>
                  </a:moveTo>
                  <a:lnTo>
                    <a:pt x="2220701" y="0"/>
                  </a:lnTo>
                  <a:cubicBezTo>
                    <a:pt x="2227796" y="0"/>
                    <a:pt x="2234601" y="2819"/>
                    <a:pt x="2239618" y="7836"/>
                  </a:cubicBezTo>
                  <a:cubicBezTo>
                    <a:pt x="2244635" y="12853"/>
                    <a:pt x="2247454" y="19658"/>
                    <a:pt x="2247454" y="26753"/>
                  </a:cubicBezTo>
                  <a:lnTo>
                    <a:pt x="2247454" y="1029742"/>
                  </a:lnTo>
                  <a:cubicBezTo>
                    <a:pt x="2247454" y="1044517"/>
                    <a:pt x="2235476" y="1056495"/>
                    <a:pt x="2220701" y="1056495"/>
                  </a:cubicBezTo>
                  <a:lnTo>
                    <a:pt x="26753" y="1056495"/>
                  </a:lnTo>
                  <a:cubicBezTo>
                    <a:pt x="19658" y="1056495"/>
                    <a:pt x="12853" y="1053676"/>
                    <a:pt x="7836" y="1048659"/>
                  </a:cubicBezTo>
                  <a:cubicBezTo>
                    <a:pt x="2819" y="1043642"/>
                    <a:pt x="0" y="1036837"/>
                    <a:pt x="0" y="1029742"/>
                  </a:cubicBezTo>
                  <a:lnTo>
                    <a:pt x="0" y="26753"/>
                  </a:lnTo>
                  <a:cubicBezTo>
                    <a:pt x="0" y="19658"/>
                    <a:pt x="2819" y="12853"/>
                    <a:pt x="7836" y="7836"/>
                  </a:cubicBezTo>
                  <a:cubicBezTo>
                    <a:pt x="12853" y="2819"/>
                    <a:pt x="19658" y="0"/>
                    <a:pt x="26753" y="0"/>
                  </a:cubicBezTo>
                  <a:close/>
                </a:path>
              </a:pathLst>
            </a:custGeom>
            <a:solidFill>
              <a:srgbClr val="EFCECB"/>
            </a:solidFill>
            <a:ln cap="rnd">
              <a:noFill/>
              <a:prstDash val="solid"/>
              <a:round/>
            </a:ln>
          </p:spPr>
          <p:txBody>
            <a:bodyPr/>
            <a:lstStyle/>
            <a:p>
              <a:endParaRPr lang="en-US"/>
            </a:p>
          </p:txBody>
        </p:sp>
        <p:sp>
          <p:nvSpPr>
            <p:cNvPr id="27" name="TextBox 27"/>
            <p:cNvSpPr txBox="1"/>
            <p:nvPr/>
          </p:nvSpPr>
          <p:spPr>
            <a:xfrm>
              <a:off x="0" y="-47625"/>
              <a:ext cx="2247454" cy="1104120"/>
            </a:xfrm>
            <a:prstGeom prst="rect">
              <a:avLst/>
            </a:prstGeom>
          </p:spPr>
          <p:txBody>
            <a:bodyPr lIns="92943" tIns="92943" rIns="92943" bIns="92943" rtlCol="0" anchor="ctr"/>
            <a:lstStyle/>
            <a:p>
              <a:pPr algn="ctr">
                <a:lnSpc>
                  <a:spcPts val="3499"/>
                </a:lnSpc>
                <a:spcBef>
                  <a:spcPct val="0"/>
                </a:spcBef>
              </a:pPr>
              <a:endParaRPr/>
            </a:p>
          </p:txBody>
        </p:sp>
      </p:grpSp>
      <p:sp>
        <p:nvSpPr>
          <p:cNvPr id="28" name="TextBox 28"/>
          <p:cNvSpPr txBox="1"/>
          <p:nvPr/>
        </p:nvSpPr>
        <p:spPr>
          <a:xfrm>
            <a:off x="2383271" y="3457348"/>
            <a:ext cx="13521459" cy="5800952"/>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[I]magine that you are locked in a room, and in this room are several baskets full of Chinese symbols. Imagine that you (like me) do not understand a word of Chinese, but that you are given a rule book in English for manipulating these Chinese symbols. The rules specify the manipulations of the symbols purely formally, in terms of their syntax, not their semantics. So the rule might say: “Take a squiggle-squiggle sign out of basket number one and put it next to a squiggle-squiggle sign from basket number two.” Now suppose that some other Chinese symbols are passed into the room, and that you are given further rules for passing back Chinese symbols out of the room. Suppose that unknown to you the symbols passed into the room are called “questions” by the people outside the room, and the symbols you pass back out of the room are called “answers to the questions.” Suppose, furthermore, that the programmers are so good at designing the programs and that you are so good at manipulating the symbols, that very soon your answers are indistinguishable from those of a native Chinese speaker. (343)</a:t>
            </a:r>
          </a:p>
          <a:p>
            <a:pPr algn="l">
              <a:lnSpc>
                <a:spcPts val="2914"/>
              </a:lnSpc>
              <a:spcBef>
                <a:spcPct val="0"/>
              </a:spcBef>
            </a:pPr>
            <a:endParaRPr lang="en-US" sz="2400" b="1">
              <a:solidFill>
                <a:srgbClr val="1D1B1A"/>
              </a:solidFill>
              <a:latin typeface="Open Sauce Bold"/>
              <a:ea typeface="Open Sauce Bold"/>
              <a:cs typeface="Open Sauce Bold"/>
              <a:sym typeface="Open Sauce Bold"/>
            </a:endParaRPr>
          </a:p>
        </p:txBody>
      </p:sp>
      <p:grpSp>
        <p:nvGrpSpPr>
          <p:cNvPr id="29" name="Group 29"/>
          <p:cNvGrpSpPr/>
          <p:nvPr/>
        </p:nvGrpSpPr>
        <p:grpSpPr>
          <a:xfrm>
            <a:off x="15656860" y="8502874"/>
            <a:ext cx="1418462" cy="1418462"/>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txBody>
            <a:bodyPr/>
            <a:lstStyle/>
            <a:p>
              <a:endParaRPr lang="en-US"/>
            </a:p>
          </p:txBody>
        </p:sp>
        <p:sp>
          <p:nvSpPr>
            <p:cNvPr id="31" name="TextBox 31"/>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32" name="Freeform 32"/>
          <p:cNvSpPr/>
          <p:nvPr/>
        </p:nvSpPr>
        <p:spPr>
          <a:xfrm>
            <a:off x="15983719" y="8829733"/>
            <a:ext cx="764744" cy="764744"/>
          </a:xfrm>
          <a:custGeom>
            <a:avLst/>
            <a:gdLst/>
            <a:ahLst/>
            <a:cxnLst/>
            <a:rect l="l" t="t" r="r" b="b"/>
            <a:pathLst>
              <a:path w="764744" h="764744">
                <a:moveTo>
                  <a:pt x="0" y="0"/>
                </a:moveTo>
                <a:lnTo>
                  <a:pt x="764744" y="0"/>
                </a:lnTo>
                <a:lnTo>
                  <a:pt x="764744" y="764744"/>
                </a:lnTo>
                <a:lnTo>
                  <a:pt x="0" y="7647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3" name="TextBox 33"/>
          <p:cNvSpPr txBox="1"/>
          <p:nvPr/>
        </p:nvSpPr>
        <p:spPr>
          <a:xfrm>
            <a:off x="7352226" y="2838599"/>
            <a:ext cx="3580209" cy="504826"/>
          </a:xfrm>
          <a:prstGeom prst="rect">
            <a:avLst/>
          </a:prstGeom>
        </p:spPr>
        <p:txBody>
          <a:bodyPr lIns="0" tIns="0" rIns="0" bIns="0" rtlCol="0" anchor="t">
            <a:spAutoFit/>
          </a:bodyPr>
          <a:lstStyle/>
          <a:p>
            <a:pPr algn="ctr">
              <a:lnSpc>
                <a:spcPts val="4199"/>
              </a:lnSpc>
              <a:spcBef>
                <a:spcPct val="0"/>
              </a:spcBef>
            </a:pPr>
            <a:r>
              <a:rPr lang="en-US" sz="2999" b="1">
                <a:solidFill>
                  <a:srgbClr val="1D1B1A"/>
                </a:solidFill>
                <a:latin typeface="Open Sauce Bold"/>
                <a:ea typeface="Open Sauce Bold"/>
                <a:cs typeface="Open Sauce Bold"/>
                <a:sym typeface="Open Sauce Bold"/>
              </a:rPr>
              <a:t>The Chinese Room</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13792"/>
            <a:ext cx="16227262" cy="889871"/>
            <a:chOff x="0" y="0"/>
            <a:chExt cx="4273847" cy="234369"/>
          </a:xfrm>
        </p:grpSpPr>
        <p:sp>
          <p:nvSpPr>
            <p:cNvPr id="3" name="Freeform 3"/>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4" name="TextBox 4"/>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5" name="Group 5"/>
          <p:cNvGrpSpPr/>
          <p:nvPr/>
        </p:nvGrpSpPr>
        <p:grpSpPr>
          <a:xfrm>
            <a:off x="9930047" y="1085095"/>
            <a:ext cx="2917864" cy="747265"/>
            <a:chOff x="0" y="0"/>
            <a:chExt cx="768491" cy="196811"/>
          </a:xfrm>
        </p:grpSpPr>
        <p:sp>
          <p:nvSpPr>
            <p:cNvPr id="6" name="Freeform 6"/>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7" name="TextBox 7"/>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8" name="Group 8"/>
          <p:cNvGrpSpPr/>
          <p:nvPr/>
        </p:nvGrpSpPr>
        <p:grpSpPr>
          <a:xfrm>
            <a:off x="7115211" y="989436"/>
            <a:ext cx="3070808" cy="889871"/>
            <a:chOff x="0" y="0"/>
            <a:chExt cx="808772" cy="234369"/>
          </a:xfrm>
        </p:grpSpPr>
        <p:sp>
          <p:nvSpPr>
            <p:cNvPr id="9" name="Freeform 9"/>
            <p:cNvSpPr/>
            <p:nvPr/>
          </p:nvSpPr>
          <p:spPr>
            <a:xfrm>
              <a:off x="0" y="0"/>
              <a:ext cx="808772" cy="234369"/>
            </a:xfrm>
            <a:custGeom>
              <a:avLst/>
              <a:gdLst/>
              <a:ahLst/>
              <a:cxnLst/>
              <a:rect l="l" t="t" r="r" b="b"/>
              <a:pathLst>
                <a:path w="808772" h="234369">
                  <a:moveTo>
                    <a:pt x="117185" y="0"/>
                  </a:moveTo>
                  <a:lnTo>
                    <a:pt x="691588" y="0"/>
                  </a:lnTo>
                  <a:cubicBezTo>
                    <a:pt x="722667" y="0"/>
                    <a:pt x="752473" y="12346"/>
                    <a:pt x="774450" y="34323"/>
                  </a:cubicBezTo>
                  <a:cubicBezTo>
                    <a:pt x="796426" y="56299"/>
                    <a:pt x="808772" y="86105"/>
                    <a:pt x="808772" y="117185"/>
                  </a:cubicBezTo>
                  <a:lnTo>
                    <a:pt x="808772" y="117185"/>
                  </a:lnTo>
                  <a:cubicBezTo>
                    <a:pt x="808772" y="181904"/>
                    <a:pt x="756307" y="234369"/>
                    <a:pt x="691588" y="234369"/>
                  </a:cubicBezTo>
                  <a:lnTo>
                    <a:pt x="117185" y="234369"/>
                  </a:lnTo>
                  <a:cubicBezTo>
                    <a:pt x="86105" y="234369"/>
                    <a:pt x="56299" y="222023"/>
                    <a:pt x="34323" y="200047"/>
                  </a:cubicBezTo>
                  <a:cubicBezTo>
                    <a:pt x="12346" y="178070"/>
                    <a:pt x="0" y="148264"/>
                    <a:pt x="0" y="117185"/>
                  </a:cubicBezTo>
                  <a:lnTo>
                    <a:pt x="0" y="117185"/>
                  </a:lnTo>
                  <a:cubicBezTo>
                    <a:pt x="0" y="86105"/>
                    <a:pt x="12346" y="56299"/>
                    <a:pt x="34323" y="34323"/>
                  </a:cubicBezTo>
                  <a:cubicBezTo>
                    <a:pt x="56299" y="12346"/>
                    <a:pt x="86105" y="0"/>
                    <a:pt x="117185" y="0"/>
                  </a:cubicBezTo>
                  <a:close/>
                </a:path>
              </a:pathLst>
            </a:custGeom>
            <a:solidFill>
              <a:srgbClr val="1D1B1A"/>
            </a:solidFill>
          </p:spPr>
          <p:txBody>
            <a:bodyPr/>
            <a:lstStyle/>
            <a:p>
              <a:endParaRPr lang="en-US"/>
            </a:p>
          </p:txBody>
        </p:sp>
        <p:sp>
          <p:nvSpPr>
            <p:cNvPr id="10" name="TextBox 10"/>
            <p:cNvSpPr txBox="1"/>
            <p:nvPr/>
          </p:nvSpPr>
          <p:spPr>
            <a:xfrm>
              <a:off x="0" y="-47625"/>
              <a:ext cx="808772" cy="281994"/>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2</a:t>
              </a:r>
            </a:p>
          </p:txBody>
        </p:sp>
      </p:grpSp>
      <p:sp>
        <p:nvSpPr>
          <p:cNvPr id="11" name="Freeform 11"/>
          <p:cNvSpPr/>
          <p:nvPr/>
        </p:nvSpPr>
        <p:spPr>
          <a:xfrm>
            <a:off x="15546330"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2" name="Group 12"/>
          <p:cNvGrpSpPr/>
          <p:nvPr/>
        </p:nvGrpSpPr>
        <p:grpSpPr>
          <a:xfrm>
            <a:off x="16366091" y="1013792"/>
            <a:ext cx="889871" cy="88987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14" name="TextBox 14"/>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15" name="Group 15"/>
          <p:cNvGrpSpPr/>
          <p:nvPr/>
        </p:nvGrpSpPr>
        <p:grpSpPr>
          <a:xfrm>
            <a:off x="4099508" y="1085095"/>
            <a:ext cx="2917864" cy="747265"/>
            <a:chOff x="0" y="0"/>
            <a:chExt cx="768491" cy="196811"/>
          </a:xfrm>
        </p:grpSpPr>
        <p:sp>
          <p:nvSpPr>
            <p:cNvPr id="16" name="Freeform 16"/>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17" name="TextBox 17"/>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1</a:t>
              </a:r>
            </a:p>
          </p:txBody>
        </p:sp>
      </p:grpSp>
      <p:grpSp>
        <p:nvGrpSpPr>
          <p:cNvPr id="18" name="Group 18"/>
          <p:cNvGrpSpPr/>
          <p:nvPr/>
        </p:nvGrpSpPr>
        <p:grpSpPr>
          <a:xfrm>
            <a:off x="1450028" y="1085095"/>
            <a:ext cx="2917864" cy="747265"/>
            <a:chOff x="0" y="0"/>
            <a:chExt cx="768491" cy="196811"/>
          </a:xfrm>
        </p:grpSpPr>
        <p:sp>
          <p:nvSpPr>
            <p:cNvPr id="19" name="Freeform 19"/>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0" name="TextBox 20"/>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grpSp>
        <p:nvGrpSpPr>
          <p:cNvPr id="21" name="Group 21"/>
          <p:cNvGrpSpPr/>
          <p:nvPr/>
        </p:nvGrpSpPr>
        <p:grpSpPr>
          <a:xfrm>
            <a:off x="12548052" y="1085095"/>
            <a:ext cx="2917864" cy="747265"/>
            <a:chOff x="0" y="0"/>
            <a:chExt cx="768491" cy="196811"/>
          </a:xfrm>
        </p:grpSpPr>
        <p:sp>
          <p:nvSpPr>
            <p:cNvPr id="22" name="Freeform 22"/>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3" name="TextBox 23"/>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sp>
        <p:nvSpPr>
          <p:cNvPr id="24" name="Freeform 24"/>
          <p:cNvSpPr/>
          <p:nvPr/>
        </p:nvSpPr>
        <p:spPr>
          <a:xfrm>
            <a:off x="1500377" y="9521731"/>
            <a:ext cx="1923768" cy="399606"/>
          </a:xfrm>
          <a:custGeom>
            <a:avLst/>
            <a:gdLst/>
            <a:ahLst/>
            <a:cxnLst/>
            <a:rect l="l" t="t" r="r" b="b"/>
            <a:pathLst>
              <a:path w="1923768" h="399606">
                <a:moveTo>
                  <a:pt x="0" y="0"/>
                </a:moveTo>
                <a:lnTo>
                  <a:pt x="1923767" y="0"/>
                </a:lnTo>
                <a:lnTo>
                  <a:pt x="1923767" y="399606"/>
                </a:lnTo>
                <a:lnTo>
                  <a:pt x="0" y="399606"/>
                </a:lnTo>
                <a:lnTo>
                  <a:pt x="0" y="0"/>
                </a:lnTo>
                <a:close/>
              </a:path>
            </a:pathLst>
          </a:custGeom>
          <a:blipFill>
            <a:blip r:embed="rId5">
              <a:extLst>
                <a:ext uri="{96DAC541-7B7A-43D3-8B79-37D633B846F1}">
                  <asvg:svgBlip xmlns:asvg="http://schemas.microsoft.com/office/drawing/2016/SVG/main" r:embed="rId6"/>
                </a:ext>
              </a:extLst>
            </a:blip>
            <a:stretch>
              <a:fillRect b="-310516"/>
            </a:stretch>
          </a:blipFill>
        </p:spPr>
        <p:txBody>
          <a:bodyPr/>
          <a:lstStyle/>
          <a:p>
            <a:endParaRPr lang="en-US"/>
          </a:p>
        </p:txBody>
      </p:sp>
      <p:grpSp>
        <p:nvGrpSpPr>
          <p:cNvPr id="25" name="Group 25"/>
          <p:cNvGrpSpPr/>
          <p:nvPr/>
        </p:nvGrpSpPr>
        <p:grpSpPr>
          <a:xfrm>
            <a:off x="1028700" y="4709160"/>
            <a:ext cx="7908496" cy="4549140"/>
            <a:chOff x="0" y="0"/>
            <a:chExt cx="2247454" cy="1292785"/>
          </a:xfrm>
        </p:grpSpPr>
        <p:sp>
          <p:nvSpPr>
            <p:cNvPr id="26" name="Freeform 26"/>
            <p:cNvSpPr/>
            <p:nvPr/>
          </p:nvSpPr>
          <p:spPr>
            <a:xfrm>
              <a:off x="0" y="0"/>
              <a:ext cx="2247454" cy="1292785"/>
            </a:xfrm>
            <a:custGeom>
              <a:avLst/>
              <a:gdLst/>
              <a:ahLst/>
              <a:cxnLst/>
              <a:rect l="l" t="t" r="r" b="b"/>
              <a:pathLst>
                <a:path w="2247454" h="1292785">
                  <a:moveTo>
                    <a:pt x="48947" y="0"/>
                  </a:moveTo>
                  <a:lnTo>
                    <a:pt x="2198507" y="0"/>
                  </a:lnTo>
                  <a:cubicBezTo>
                    <a:pt x="2211489" y="0"/>
                    <a:pt x="2223939" y="5157"/>
                    <a:pt x="2233118" y="14336"/>
                  </a:cubicBezTo>
                  <a:cubicBezTo>
                    <a:pt x="2242297" y="23516"/>
                    <a:pt x="2247454" y="35965"/>
                    <a:pt x="2247454" y="48947"/>
                  </a:cubicBezTo>
                  <a:lnTo>
                    <a:pt x="2247454" y="1243838"/>
                  </a:lnTo>
                  <a:cubicBezTo>
                    <a:pt x="2247454" y="1256819"/>
                    <a:pt x="2242297" y="1269269"/>
                    <a:pt x="2233118" y="1278448"/>
                  </a:cubicBezTo>
                  <a:cubicBezTo>
                    <a:pt x="2223939" y="1287628"/>
                    <a:pt x="2211489" y="1292785"/>
                    <a:pt x="2198507" y="1292785"/>
                  </a:cubicBezTo>
                  <a:lnTo>
                    <a:pt x="48947" y="1292785"/>
                  </a:lnTo>
                  <a:cubicBezTo>
                    <a:pt x="35965" y="1292785"/>
                    <a:pt x="23516" y="1287628"/>
                    <a:pt x="14336" y="1278448"/>
                  </a:cubicBezTo>
                  <a:cubicBezTo>
                    <a:pt x="5157" y="1269269"/>
                    <a:pt x="0" y="1256819"/>
                    <a:pt x="0" y="1243838"/>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27" name="TextBox 27"/>
            <p:cNvSpPr txBox="1"/>
            <p:nvPr/>
          </p:nvSpPr>
          <p:spPr>
            <a:xfrm>
              <a:off x="0" y="-47625"/>
              <a:ext cx="2247454" cy="1340410"/>
            </a:xfrm>
            <a:prstGeom prst="rect">
              <a:avLst/>
            </a:prstGeom>
          </p:spPr>
          <p:txBody>
            <a:bodyPr lIns="50800" tIns="50800" rIns="50800" bIns="50800" rtlCol="0" anchor="ctr"/>
            <a:lstStyle/>
            <a:p>
              <a:pPr algn="ctr">
                <a:lnSpc>
                  <a:spcPts val="3499"/>
                </a:lnSpc>
                <a:spcBef>
                  <a:spcPct val="0"/>
                </a:spcBef>
              </a:pPr>
              <a:endParaRPr/>
            </a:p>
          </p:txBody>
        </p:sp>
      </p:grpSp>
      <p:sp>
        <p:nvSpPr>
          <p:cNvPr id="28" name="Freeform 28"/>
          <p:cNvSpPr/>
          <p:nvPr/>
        </p:nvSpPr>
        <p:spPr>
          <a:xfrm>
            <a:off x="9930047" y="2901342"/>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7"/>
            <a:stretch>
              <a:fillRect/>
            </a:stretch>
          </a:blipFill>
        </p:spPr>
        <p:txBody>
          <a:bodyPr/>
          <a:lstStyle/>
          <a:p>
            <a:endParaRPr lang="en-US"/>
          </a:p>
        </p:txBody>
      </p:sp>
      <p:grpSp>
        <p:nvGrpSpPr>
          <p:cNvPr id="29" name="Group 29"/>
          <p:cNvGrpSpPr/>
          <p:nvPr/>
        </p:nvGrpSpPr>
        <p:grpSpPr>
          <a:xfrm>
            <a:off x="15656860" y="8502874"/>
            <a:ext cx="1418462" cy="1418462"/>
            <a:chOff x="0" y="0"/>
            <a:chExt cx="1891283" cy="1891283"/>
          </a:xfrm>
        </p:grpSpPr>
        <p:grpSp>
          <p:nvGrpSpPr>
            <p:cNvPr id="30" name="Group 30"/>
            <p:cNvGrpSpPr/>
            <p:nvPr/>
          </p:nvGrpSpPr>
          <p:grpSpPr>
            <a:xfrm>
              <a:off x="0" y="0"/>
              <a:ext cx="1891283" cy="189128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txBody>
              <a:bodyPr/>
              <a:lstStyle/>
              <a:p>
                <a:endParaRPr 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33" name="Freeform 33"/>
            <p:cNvSpPr/>
            <p:nvPr/>
          </p:nvSpPr>
          <p:spPr>
            <a:xfrm>
              <a:off x="435812" y="435812"/>
              <a:ext cx="1019659" cy="1019659"/>
            </a:xfrm>
            <a:custGeom>
              <a:avLst/>
              <a:gdLst/>
              <a:ahLst/>
              <a:cxnLst/>
              <a:rect l="l" t="t" r="r" b="b"/>
              <a:pathLst>
                <a:path w="1019659" h="1019659">
                  <a:moveTo>
                    <a:pt x="0" y="0"/>
                  </a:moveTo>
                  <a:lnTo>
                    <a:pt x="1019659" y="0"/>
                  </a:lnTo>
                  <a:lnTo>
                    <a:pt x="1019659" y="1019659"/>
                  </a:lnTo>
                  <a:lnTo>
                    <a:pt x="0" y="10196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sp>
        <p:nvSpPr>
          <p:cNvPr id="34" name="TextBox 34"/>
          <p:cNvSpPr txBox="1"/>
          <p:nvPr/>
        </p:nvSpPr>
        <p:spPr>
          <a:xfrm>
            <a:off x="1406164" y="4903329"/>
            <a:ext cx="7244451" cy="4113178"/>
          </a:xfrm>
          <a:prstGeom prst="rect">
            <a:avLst/>
          </a:prstGeom>
        </p:spPr>
        <p:txBody>
          <a:bodyPr lIns="0" tIns="0" rIns="0" bIns="0" rtlCol="0" anchor="t">
            <a:spAutoFit/>
          </a:bodyPr>
          <a:lstStyle/>
          <a:p>
            <a:pPr algn="l">
              <a:lnSpc>
                <a:spcPts val="2941"/>
              </a:lnSpc>
            </a:pPr>
            <a:r>
              <a:rPr lang="en-US" sz="2100" b="1" i="1">
                <a:solidFill>
                  <a:srgbClr val="1D1B1A"/>
                </a:solidFill>
                <a:latin typeface="Open Sauce Bold Italics"/>
                <a:ea typeface="Open Sauce Bold Italics"/>
                <a:cs typeface="Open Sauce Bold Italics"/>
                <a:sym typeface="Open Sauce Bold Italics"/>
              </a:rPr>
              <a:t>What is Searle’s argument?</a:t>
            </a:r>
          </a:p>
          <a:p>
            <a:pPr algn="l">
              <a:lnSpc>
                <a:spcPts val="2941"/>
              </a:lnSpc>
            </a:pPr>
            <a:endParaRPr lang="en-US" sz="2100" b="1" i="1">
              <a:solidFill>
                <a:srgbClr val="1D1B1A"/>
              </a:solidFill>
              <a:latin typeface="Open Sauce Bold Italics"/>
              <a:ea typeface="Open Sauce Bold Italics"/>
              <a:cs typeface="Open Sauce Bold Italics"/>
              <a:sym typeface="Open Sauce Bold Italics"/>
            </a:endParaRPr>
          </a:p>
          <a:p>
            <a:pPr algn="l">
              <a:lnSpc>
                <a:spcPts val="2941"/>
              </a:lnSpc>
            </a:pPr>
            <a:r>
              <a:rPr lang="en-US" sz="2100">
                <a:solidFill>
                  <a:srgbClr val="1D1B1A"/>
                </a:solidFill>
                <a:latin typeface="Open Sauce"/>
                <a:ea typeface="Open Sauce"/>
                <a:cs typeface="Open Sauce"/>
                <a:sym typeface="Open Sauce"/>
              </a:rPr>
              <a:t>1. Thinking requires sensitivity to semantics, the meaning or content of thoughts.</a:t>
            </a:r>
          </a:p>
          <a:p>
            <a:pPr algn="l">
              <a:lnSpc>
                <a:spcPts val="2941"/>
              </a:lnSpc>
            </a:pPr>
            <a:r>
              <a:rPr lang="en-US" sz="2100">
                <a:solidFill>
                  <a:srgbClr val="1D1B1A"/>
                </a:solidFill>
                <a:latin typeface="Open Sauce"/>
                <a:ea typeface="Open Sauce"/>
                <a:cs typeface="Open Sauce"/>
                <a:sym typeface="Open Sauce"/>
              </a:rPr>
              <a:t>2. Computer programs are purely syntactical; they manipulate items only according to their form, shape, or structure.</a:t>
            </a:r>
          </a:p>
          <a:p>
            <a:pPr algn="l">
              <a:lnSpc>
                <a:spcPts val="2941"/>
              </a:lnSpc>
            </a:pPr>
            <a:r>
              <a:rPr lang="en-US" sz="2100">
                <a:solidFill>
                  <a:srgbClr val="1D1B1A"/>
                </a:solidFill>
                <a:latin typeface="Open Sauce"/>
                <a:ea typeface="Open Sauce"/>
                <a:cs typeface="Open Sauce"/>
                <a:sym typeface="Open Sauce"/>
              </a:rPr>
              <a:t>3. “Syntax alone is not sufficient for semantics.”</a:t>
            </a:r>
          </a:p>
          <a:p>
            <a:pPr algn="l">
              <a:lnSpc>
                <a:spcPts val="2941"/>
              </a:lnSpc>
            </a:pPr>
            <a:r>
              <a:rPr lang="en-US" sz="2100">
                <a:solidFill>
                  <a:srgbClr val="1D1B1A"/>
                </a:solidFill>
                <a:latin typeface="Open Sauce"/>
                <a:ea typeface="Open Sauce"/>
                <a:cs typeface="Open Sauce"/>
                <a:sym typeface="Open Sauce"/>
              </a:rPr>
              <a:t>-----</a:t>
            </a:r>
          </a:p>
          <a:p>
            <a:pPr algn="l">
              <a:lnSpc>
                <a:spcPts val="2941"/>
              </a:lnSpc>
            </a:pPr>
            <a:r>
              <a:rPr lang="en-US" sz="2100">
                <a:solidFill>
                  <a:srgbClr val="1D1B1A"/>
                </a:solidFill>
                <a:latin typeface="Open Sauce"/>
                <a:ea typeface="Open Sauce"/>
                <a:cs typeface="Open Sauce"/>
                <a:sym typeface="Open Sauce"/>
              </a:rPr>
              <a:t>4. So, computers can’t think.</a:t>
            </a:r>
          </a:p>
          <a:p>
            <a:pPr algn="l">
              <a:lnSpc>
                <a:spcPts val="3093"/>
              </a:lnSpc>
              <a:spcBef>
                <a:spcPct val="0"/>
              </a:spcBef>
            </a:pPr>
            <a:endParaRPr lang="en-US" sz="2100">
              <a:solidFill>
                <a:srgbClr val="1D1B1A"/>
              </a:solidFill>
              <a:latin typeface="Open Sauce"/>
              <a:ea typeface="Open Sauce"/>
              <a:cs typeface="Open Sauce"/>
              <a:sym typeface="Open Sauce"/>
            </a:endParaRPr>
          </a:p>
        </p:txBody>
      </p:sp>
      <p:grpSp>
        <p:nvGrpSpPr>
          <p:cNvPr id="35" name="Group 35"/>
          <p:cNvGrpSpPr/>
          <p:nvPr/>
        </p:nvGrpSpPr>
        <p:grpSpPr>
          <a:xfrm>
            <a:off x="1028700" y="2472322"/>
            <a:ext cx="7830900" cy="1828632"/>
            <a:chOff x="0" y="0"/>
            <a:chExt cx="2225403" cy="519665"/>
          </a:xfrm>
        </p:grpSpPr>
        <p:sp>
          <p:nvSpPr>
            <p:cNvPr id="36" name="Freeform 36"/>
            <p:cNvSpPr/>
            <p:nvPr/>
          </p:nvSpPr>
          <p:spPr>
            <a:xfrm>
              <a:off x="0" y="0"/>
              <a:ext cx="2225403" cy="519665"/>
            </a:xfrm>
            <a:custGeom>
              <a:avLst/>
              <a:gdLst/>
              <a:ahLst/>
              <a:cxnLst/>
              <a:rect l="l" t="t" r="r" b="b"/>
              <a:pathLst>
                <a:path w="2225403" h="519665">
                  <a:moveTo>
                    <a:pt x="49432" y="0"/>
                  </a:moveTo>
                  <a:lnTo>
                    <a:pt x="2175971" y="0"/>
                  </a:lnTo>
                  <a:cubicBezTo>
                    <a:pt x="2189081" y="0"/>
                    <a:pt x="2201654" y="5208"/>
                    <a:pt x="2210924" y="14478"/>
                  </a:cubicBezTo>
                  <a:cubicBezTo>
                    <a:pt x="2220195" y="23749"/>
                    <a:pt x="2225403" y="36322"/>
                    <a:pt x="2225403" y="49432"/>
                  </a:cubicBezTo>
                  <a:lnTo>
                    <a:pt x="2225403" y="470233"/>
                  </a:lnTo>
                  <a:cubicBezTo>
                    <a:pt x="2225403" y="483343"/>
                    <a:pt x="2220195" y="495916"/>
                    <a:pt x="2210924" y="505186"/>
                  </a:cubicBezTo>
                  <a:cubicBezTo>
                    <a:pt x="2201654" y="514457"/>
                    <a:pt x="2189081" y="519665"/>
                    <a:pt x="2175971" y="519665"/>
                  </a:cubicBezTo>
                  <a:lnTo>
                    <a:pt x="49432" y="519665"/>
                  </a:lnTo>
                  <a:cubicBezTo>
                    <a:pt x="36322" y="519665"/>
                    <a:pt x="23749" y="514457"/>
                    <a:pt x="14478" y="505186"/>
                  </a:cubicBezTo>
                  <a:cubicBezTo>
                    <a:pt x="5208" y="495916"/>
                    <a:pt x="0" y="483343"/>
                    <a:pt x="0" y="470233"/>
                  </a:cubicBezTo>
                  <a:lnTo>
                    <a:pt x="0" y="49432"/>
                  </a:lnTo>
                  <a:cubicBezTo>
                    <a:pt x="0" y="36322"/>
                    <a:pt x="5208" y="23749"/>
                    <a:pt x="14478" y="14478"/>
                  </a:cubicBezTo>
                  <a:cubicBezTo>
                    <a:pt x="23749" y="5208"/>
                    <a:pt x="36322" y="0"/>
                    <a:pt x="49432" y="0"/>
                  </a:cubicBezTo>
                  <a:close/>
                </a:path>
              </a:pathLst>
            </a:custGeom>
            <a:solidFill>
              <a:srgbClr val="EFCECB"/>
            </a:solidFill>
            <a:ln cap="rnd">
              <a:noFill/>
              <a:prstDash val="solid"/>
              <a:round/>
            </a:ln>
          </p:spPr>
          <p:txBody>
            <a:bodyPr/>
            <a:lstStyle/>
            <a:p>
              <a:endParaRPr lang="en-US"/>
            </a:p>
          </p:txBody>
        </p:sp>
        <p:sp>
          <p:nvSpPr>
            <p:cNvPr id="37" name="TextBox 37"/>
            <p:cNvSpPr txBox="1"/>
            <p:nvPr/>
          </p:nvSpPr>
          <p:spPr>
            <a:xfrm>
              <a:off x="0" y="-47625"/>
              <a:ext cx="2225403" cy="567290"/>
            </a:xfrm>
            <a:prstGeom prst="rect">
              <a:avLst/>
            </a:prstGeom>
          </p:spPr>
          <p:txBody>
            <a:bodyPr lIns="50800" tIns="50800" rIns="50800" bIns="50800" rtlCol="0" anchor="ctr"/>
            <a:lstStyle/>
            <a:p>
              <a:pPr algn="ctr">
                <a:lnSpc>
                  <a:spcPts val="3499"/>
                </a:lnSpc>
                <a:spcBef>
                  <a:spcPct val="0"/>
                </a:spcBef>
              </a:pPr>
              <a:endParaRPr/>
            </a:p>
          </p:txBody>
        </p:sp>
      </p:grpSp>
      <p:sp>
        <p:nvSpPr>
          <p:cNvPr id="38" name="TextBox 38"/>
          <p:cNvSpPr txBox="1"/>
          <p:nvPr/>
        </p:nvSpPr>
        <p:spPr>
          <a:xfrm>
            <a:off x="3873704" y="3419891"/>
            <a:ext cx="2140893" cy="523875"/>
          </a:xfrm>
          <a:prstGeom prst="rect">
            <a:avLst/>
          </a:prstGeom>
        </p:spPr>
        <p:txBody>
          <a:bodyPr lIns="0" tIns="0" rIns="0" bIns="0" rtlCol="0" anchor="t">
            <a:spAutoFit/>
          </a:bodyPr>
          <a:lstStyle/>
          <a:p>
            <a:pPr algn="ctr">
              <a:lnSpc>
                <a:spcPts val="4200"/>
              </a:lnSpc>
              <a:spcBef>
                <a:spcPct val="0"/>
              </a:spcBef>
            </a:pPr>
            <a:r>
              <a:rPr lang="en-US" sz="3000" b="1">
                <a:solidFill>
                  <a:srgbClr val="1D1B1A"/>
                </a:solidFill>
                <a:latin typeface="Open Sauce Bold"/>
                <a:ea typeface="Open Sauce Bold"/>
                <a:cs typeface="Open Sauce Bold"/>
                <a:sym typeface="Open Sauce Bold"/>
              </a:rPr>
              <a:t>Searle: NO!</a:t>
            </a:r>
          </a:p>
        </p:txBody>
      </p:sp>
      <p:sp>
        <p:nvSpPr>
          <p:cNvPr id="39" name="TextBox 39"/>
          <p:cNvSpPr txBox="1"/>
          <p:nvPr/>
        </p:nvSpPr>
        <p:spPr>
          <a:xfrm>
            <a:off x="1406164" y="2853717"/>
            <a:ext cx="7075972" cy="405765"/>
          </a:xfrm>
          <a:prstGeom prst="rect">
            <a:avLst/>
          </a:prstGeom>
        </p:spPr>
        <p:txBody>
          <a:bodyPr lIns="0" tIns="0" rIns="0" bIns="0" rtlCol="0" anchor="t">
            <a:spAutoFit/>
          </a:bodyPr>
          <a:lstStyle/>
          <a:p>
            <a:pPr algn="l">
              <a:lnSpc>
                <a:spcPts val="3359"/>
              </a:lnSpc>
              <a:spcBef>
                <a:spcPct val="0"/>
              </a:spcBef>
            </a:pPr>
            <a:r>
              <a:rPr lang="en-US" sz="2400" b="1">
                <a:solidFill>
                  <a:srgbClr val="1D1B1A"/>
                </a:solidFill>
                <a:latin typeface="Open Sauce Bold"/>
                <a:ea typeface="Open Sauce Bold"/>
                <a:cs typeface="Open Sauce Bold"/>
                <a:sym typeface="Open Sauce Bold"/>
              </a:rPr>
              <a:t>Does the Chinese Room understand Chinese? </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13792"/>
            <a:ext cx="16227262" cy="889871"/>
            <a:chOff x="0" y="0"/>
            <a:chExt cx="4273847" cy="234369"/>
          </a:xfrm>
        </p:grpSpPr>
        <p:sp>
          <p:nvSpPr>
            <p:cNvPr id="3" name="Freeform 3"/>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4" name="TextBox 4"/>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5" name="Group 5"/>
          <p:cNvGrpSpPr/>
          <p:nvPr/>
        </p:nvGrpSpPr>
        <p:grpSpPr>
          <a:xfrm>
            <a:off x="1245800" y="1101866"/>
            <a:ext cx="3070808" cy="730494"/>
            <a:chOff x="0" y="0"/>
            <a:chExt cx="808772" cy="192393"/>
          </a:xfrm>
        </p:grpSpPr>
        <p:sp>
          <p:nvSpPr>
            <p:cNvPr id="6" name="Freeform 6"/>
            <p:cNvSpPr/>
            <p:nvPr/>
          </p:nvSpPr>
          <p:spPr>
            <a:xfrm>
              <a:off x="0" y="0"/>
              <a:ext cx="808772" cy="192393"/>
            </a:xfrm>
            <a:custGeom>
              <a:avLst/>
              <a:gdLst/>
              <a:ahLst/>
              <a:cxnLst/>
              <a:rect l="l" t="t" r="r" b="b"/>
              <a:pathLst>
                <a:path w="808772" h="192393">
                  <a:moveTo>
                    <a:pt x="96197" y="0"/>
                  </a:moveTo>
                  <a:lnTo>
                    <a:pt x="712576" y="0"/>
                  </a:lnTo>
                  <a:cubicBezTo>
                    <a:pt x="738089" y="0"/>
                    <a:pt x="762557" y="10135"/>
                    <a:pt x="780597" y="28175"/>
                  </a:cubicBezTo>
                  <a:cubicBezTo>
                    <a:pt x="798637" y="46216"/>
                    <a:pt x="808772" y="70684"/>
                    <a:pt x="808772" y="96197"/>
                  </a:cubicBezTo>
                  <a:lnTo>
                    <a:pt x="808772" y="96197"/>
                  </a:lnTo>
                  <a:cubicBezTo>
                    <a:pt x="808772" y="149325"/>
                    <a:pt x="765704" y="192393"/>
                    <a:pt x="712576" y="192393"/>
                  </a:cubicBezTo>
                  <a:lnTo>
                    <a:pt x="96197" y="192393"/>
                  </a:lnTo>
                  <a:cubicBezTo>
                    <a:pt x="43069" y="192393"/>
                    <a:pt x="0" y="149325"/>
                    <a:pt x="0" y="96197"/>
                  </a:cubicBezTo>
                  <a:lnTo>
                    <a:pt x="0" y="96197"/>
                  </a:lnTo>
                  <a:cubicBezTo>
                    <a:pt x="0" y="43069"/>
                    <a:pt x="43069" y="0"/>
                    <a:pt x="96197" y="0"/>
                  </a:cubicBezTo>
                  <a:close/>
                </a:path>
              </a:pathLst>
            </a:custGeom>
            <a:solidFill>
              <a:srgbClr val="FFFFFF"/>
            </a:solidFill>
          </p:spPr>
          <p:txBody>
            <a:bodyPr/>
            <a:lstStyle/>
            <a:p>
              <a:endParaRPr lang="en-US"/>
            </a:p>
          </p:txBody>
        </p:sp>
        <p:sp>
          <p:nvSpPr>
            <p:cNvPr id="7" name="TextBox 7"/>
            <p:cNvSpPr txBox="1"/>
            <p:nvPr/>
          </p:nvSpPr>
          <p:spPr>
            <a:xfrm>
              <a:off x="0" y="-47625"/>
              <a:ext cx="808772" cy="240018"/>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sp>
        <p:nvSpPr>
          <p:cNvPr id="8" name="Freeform 8"/>
          <p:cNvSpPr/>
          <p:nvPr/>
        </p:nvSpPr>
        <p:spPr>
          <a:xfrm>
            <a:off x="15546330"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6366091" y="1013792"/>
            <a:ext cx="889871" cy="88987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11" name="TextBox 11"/>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12" name="Group 12"/>
          <p:cNvGrpSpPr/>
          <p:nvPr/>
        </p:nvGrpSpPr>
        <p:grpSpPr>
          <a:xfrm>
            <a:off x="4099508" y="1085095"/>
            <a:ext cx="2917864" cy="747265"/>
            <a:chOff x="0" y="0"/>
            <a:chExt cx="768491" cy="196811"/>
          </a:xfrm>
        </p:grpSpPr>
        <p:sp>
          <p:nvSpPr>
            <p:cNvPr id="13" name="Freeform 13"/>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14" name="TextBox 14"/>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1</a:t>
              </a:r>
            </a:p>
          </p:txBody>
        </p:sp>
      </p:grpSp>
      <p:grpSp>
        <p:nvGrpSpPr>
          <p:cNvPr id="15" name="Group 15"/>
          <p:cNvGrpSpPr/>
          <p:nvPr/>
        </p:nvGrpSpPr>
        <p:grpSpPr>
          <a:xfrm>
            <a:off x="7012183" y="1085095"/>
            <a:ext cx="2917864" cy="747265"/>
            <a:chOff x="0" y="0"/>
            <a:chExt cx="768491" cy="196811"/>
          </a:xfrm>
        </p:grpSpPr>
        <p:sp>
          <p:nvSpPr>
            <p:cNvPr id="16" name="Freeform 16"/>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17" name="TextBox 17"/>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2</a:t>
              </a:r>
            </a:p>
          </p:txBody>
        </p:sp>
      </p:grpSp>
      <p:grpSp>
        <p:nvGrpSpPr>
          <p:cNvPr id="18" name="Group 18"/>
          <p:cNvGrpSpPr/>
          <p:nvPr/>
        </p:nvGrpSpPr>
        <p:grpSpPr>
          <a:xfrm>
            <a:off x="9630189" y="1013792"/>
            <a:ext cx="2917864" cy="889871"/>
            <a:chOff x="0" y="0"/>
            <a:chExt cx="768491" cy="234369"/>
          </a:xfrm>
        </p:grpSpPr>
        <p:sp>
          <p:nvSpPr>
            <p:cNvPr id="19" name="Freeform 19"/>
            <p:cNvSpPr/>
            <p:nvPr/>
          </p:nvSpPr>
          <p:spPr>
            <a:xfrm>
              <a:off x="0" y="0"/>
              <a:ext cx="768491" cy="234369"/>
            </a:xfrm>
            <a:custGeom>
              <a:avLst/>
              <a:gdLst/>
              <a:ahLst/>
              <a:cxnLst/>
              <a:rect l="l" t="t" r="r" b="b"/>
              <a:pathLst>
                <a:path w="768491" h="234369">
                  <a:moveTo>
                    <a:pt x="117185" y="0"/>
                  </a:moveTo>
                  <a:lnTo>
                    <a:pt x="651306" y="0"/>
                  </a:lnTo>
                  <a:cubicBezTo>
                    <a:pt x="716025" y="0"/>
                    <a:pt x="768491" y="52465"/>
                    <a:pt x="768491" y="117185"/>
                  </a:cubicBezTo>
                  <a:lnTo>
                    <a:pt x="768491" y="117185"/>
                  </a:lnTo>
                  <a:cubicBezTo>
                    <a:pt x="768491" y="148264"/>
                    <a:pt x="756145" y="178070"/>
                    <a:pt x="734168" y="200047"/>
                  </a:cubicBezTo>
                  <a:cubicBezTo>
                    <a:pt x="712192" y="222023"/>
                    <a:pt x="682385" y="234369"/>
                    <a:pt x="651306" y="234369"/>
                  </a:cubicBezTo>
                  <a:lnTo>
                    <a:pt x="117185" y="234369"/>
                  </a:lnTo>
                  <a:cubicBezTo>
                    <a:pt x="86105" y="234369"/>
                    <a:pt x="56299" y="222023"/>
                    <a:pt x="34323" y="200047"/>
                  </a:cubicBezTo>
                  <a:cubicBezTo>
                    <a:pt x="12346" y="178070"/>
                    <a:pt x="0" y="148264"/>
                    <a:pt x="0" y="117185"/>
                  </a:cubicBezTo>
                  <a:lnTo>
                    <a:pt x="0" y="117185"/>
                  </a:lnTo>
                  <a:cubicBezTo>
                    <a:pt x="0" y="86105"/>
                    <a:pt x="12346" y="56299"/>
                    <a:pt x="34323" y="34323"/>
                  </a:cubicBezTo>
                  <a:cubicBezTo>
                    <a:pt x="56299" y="12346"/>
                    <a:pt x="86105" y="0"/>
                    <a:pt x="117185" y="0"/>
                  </a:cubicBezTo>
                  <a:close/>
                </a:path>
              </a:pathLst>
            </a:custGeom>
            <a:solidFill>
              <a:srgbClr val="1D1B1A"/>
            </a:solidFill>
          </p:spPr>
          <p:txBody>
            <a:bodyPr/>
            <a:lstStyle/>
            <a:p>
              <a:endParaRPr lang="en-US"/>
            </a:p>
          </p:txBody>
        </p:sp>
        <p:sp>
          <p:nvSpPr>
            <p:cNvPr id="20" name="TextBox 20"/>
            <p:cNvSpPr txBox="1"/>
            <p:nvPr/>
          </p:nvSpPr>
          <p:spPr>
            <a:xfrm>
              <a:off x="0" y="-47625"/>
              <a:ext cx="768491" cy="281994"/>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3</a:t>
              </a:r>
            </a:p>
          </p:txBody>
        </p:sp>
      </p:grpSp>
      <p:grpSp>
        <p:nvGrpSpPr>
          <p:cNvPr id="21" name="Group 21"/>
          <p:cNvGrpSpPr/>
          <p:nvPr/>
        </p:nvGrpSpPr>
        <p:grpSpPr>
          <a:xfrm>
            <a:off x="12548052" y="1085095"/>
            <a:ext cx="2917864" cy="747265"/>
            <a:chOff x="0" y="0"/>
            <a:chExt cx="768491" cy="196811"/>
          </a:xfrm>
        </p:grpSpPr>
        <p:sp>
          <p:nvSpPr>
            <p:cNvPr id="22" name="Freeform 22"/>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3" name="TextBox 23"/>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sp>
        <p:nvSpPr>
          <p:cNvPr id="24" name="Freeform 24"/>
          <p:cNvSpPr/>
          <p:nvPr/>
        </p:nvSpPr>
        <p:spPr>
          <a:xfrm>
            <a:off x="11468267" y="3536374"/>
            <a:ext cx="5791033" cy="3257456"/>
          </a:xfrm>
          <a:custGeom>
            <a:avLst/>
            <a:gdLst/>
            <a:ahLst/>
            <a:cxnLst/>
            <a:rect l="l" t="t" r="r" b="b"/>
            <a:pathLst>
              <a:path w="5791033" h="3257456">
                <a:moveTo>
                  <a:pt x="0" y="0"/>
                </a:moveTo>
                <a:lnTo>
                  <a:pt x="5791033" y="0"/>
                </a:lnTo>
                <a:lnTo>
                  <a:pt x="5791033" y="3257456"/>
                </a:lnTo>
                <a:lnTo>
                  <a:pt x="0" y="3257456"/>
                </a:lnTo>
                <a:lnTo>
                  <a:pt x="0" y="0"/>
                </a:lnTo>
                <a:close/>
              </a:path>
            </a:pathLst>
          </a:custGeom>
          <a:blipFill>
            <a:blip r:embed="rId4"/>
            <a:stretch>
              <a:fillRect/>
            </a:stretch>
          </a:blipFill>
        </p:spPr>
        <p:txBody>
          <a:bodyPr/>
          <a:lstStyle/>
          <a:p>
            <a:endParaRPr lang="en-US"/>
          </a:p>
        </p:txBody>
      </p:sp>
      <p:sp>
        <p:nvSpPr>
          <p:cNvPr id="25" name="TextBox 25"/>
          <p:cNvSpPr txBox="1"/>
          <p:nvPr/>
        </p:nvSpPr>
        <p:spPr>
          <a:xfrm>
            <a:off x="622501" y="4184097"/>
            <a:ext cx="9871878" cy="1962010"/>
          </a:xfrm>
          <a:prstGeom prst="rect">
            <a:avLst/>
          </a:prstGeom>
        </p:spPr>
        <p:txBody>
          <a:bodyPr lIns="0" tIns="0" rIns="0" bIns="0" rtlCol="0" anchor="t">
            <a:spAutoFit/>
          </a:bodyPr>
          <a:lstStyle/>
          <a:p>
            <a:pPr algn="ctr">
              <a:lnSpc>
                <a:spcPts val="7465"/>
              </a:lnSpc>
            </a:pPr>
            <a:r>
              <a:rPr lang="en-US" sz="8294" b="1" spc="-414" dirty="0">
                <a:solidFill>
                  <a:srgbClr val="1D1B1A"/>
                </a:solidFill>
                <a:latin typeface="DM Sans Bold"/>
                <a:ea typeface="DM Sans Bold"/>
                <a:cs typeface="DM Sans Bold"/>
                <a:sym typeface="DM Sans Bold"/>
              </a:rPr>
              <a:t>Ethical Skepticism </a:t>
            </a:r>
          </a:p>
          <a:p>
            <a:pPr algn="ctr">
              <a:lnSpc>
                <a:spcPts val="7465"/>
              </a:lnSpc>
            </a:pPr>
            <a:r>
              <a:rPr lang="en-US" sz="8294" b="1" spc="-414" dirty="0">
                <a:solidFill>
                  <a:srgbClr val="1D1B1A"/>
                </a:solidFill>
                <a:latin typeface="DM Sans Bold"/>
                <a:ea typeface="DM Sans Bold"/>
                <a:cs typeface="DM Sans Bold"/>
                <a:sym typeface="DM Sans Bold"/>
              </a:rPr>
              <a:t>&amp; Data Analytics</a:t>
            </a:r>
          </a:p>
        </p:txBody>
      </p:sp>
      <p:grpSp>
        <p:nvGrpSpPr>
          <p:cNvPr id="26" name="Group 26"/>
          <p:cNvGrpSpPr/>
          <p:nvPr/>
        </p:nvGrpSpPr>
        <p:grpSpPr>
          <a:xfrm>
            <a:off x="1450028" y="6903115"/>
            <a:ext cx="11598937" cy="2393285"/>
            <a:chOff x="0" y="0"/>
            <a:chExt cx="15465249" cy="3191047"/>
          </a:xfrm>
        </p:grpSpPr>
        <p:grpSp>
          <p:nvGrpSpPr>
            <p:cNvPr id="27" name="Group 27"/>
            <p:cNvGrpSpPr/>
            <p:nvPr/>
          </p:nvGrpSpPr>
          <p:grpSpPr>
            <a:xfrm>
              <a:off x="0" y="0"/>
              <a:ext cx="9371228" cy="1621393"/>
              <a:chOff x="0" y="0"/>
              <a:chExt cx="1997352" cy="345578"/>
            </a:xfrm>
          </p:grpSpPr>
          <p:sp>
            <p:nvSpPr>
              <p:cNvPr id="28" name="Freeform 28"/>
              <p:cNvSpPr/>
              <p:nvPr/>
            </p:nvSpPr>
            <p:spPr>
              <a:xfrm>
                <a:off x="0" y="0"/>
                <a:ext cx="1997352" cy="345578"/>
              </a:xfrm>
              <a:custGeom>
                <a:avLst/>
                <a:gdLst/>
                <a:ahLst/>
                <a:cxnLst/>
                <a:rect l="l" t="t" r="r" b="b"/>
                <a:pathLst>
                  <a:path w="1997352" h="345578">
                    <a:moveTo>
                      <a:pt x="110152" y="0"/>
                    </a:moveTo>
                    <a:lnTo>
                      <a:pt x="1887201" y="0"/>
                    </a:lnTo>
                    <a:cubicBezTo>
                      <a:pt x="1916415" y="0"/>
                      <a:pt x="1944432" y="11605"/>
                      <a:pt x="1965090" y="32263"/>
                    </a:cubicBezTo>
                    <a:cubicBezTo>
                      <a:pt x="1985747" y="52920"/>
                      <a:pt x="1997352" y="80938"/>
                      <a:pt x="1997352" y="110152"/>
                    </a:cubicBezTo>
                    <a:lnTo>
                      <a:pt x="1997352" y="235427"/>
                    </a:lnTo>
                    <a:cubicBezTo>
                      <a:pt x="1997352" y="296262"/>
                      <a:pt x="1948036" y="345578"/>
                      <a:pt x="1887201" y="345578"/>
                    </a:cubicBezTo>
                    <a:lnTo>
                      <a:pt x="110152" y="345578"/>
                    </a:lnTo>
                    <a:cubicBezTo>
                      <a:pt x="49317" y="345578"/>
                      <a:pt x="0" y="296262"/>
                      <a:pt x="0" y="235427"/>
                    </a:cubicBezTo>
                    <a:lnTo>
                      <a:pt x="0" y="110152"/>
                    </a:lnTo>
                    <a:cubicBezTo>
                      <a:pt x="0" y="49317"/>
                      <a:pt x="49317" y="0"/>
                      <a:pt x="110152" y="0"/>
                    </a:cubicBezTo>
                    <a:close/>
                  </a:path>
                </a:pathLst>
              </a:custGeom>
              <a:solidFill>
                <a:srgbClr val="EFCECB"/>
              </a:solidFill>
              <a:ln cap="rnd">
                <a:noFill/>
                <a:prstDash val="solid"/>
                <a:round/>
              </a:ln>
            </p:spPr>
            <p:txBody>
              <a:bodyPr/>
              <a:lstStyle/>
              <a:p>
                <a:endParaRPr lang="en-US"/>
              </a:p>
            </p:txBody>
          </p:sp>
          <p:sp>
            <p:nvSpPr>
              <p:cNvPr id="29" name="TextBox 29"/>
              <p:cNvSpPr txBox="1"/>
              <p:nvPr/>
            </p:nvSpPr>
            <p:spPr>
              <a:xfrm>
                <a:off x="0" y="-57150"/>
                <a:ext cx="1997352" cy="402728"/>
              </a:xfrm>
              <a:prstGeom prst="rect">
                <a:avLst/>
              </a:prstGeom>
            </p:spPr>
            <p:txBody>
              <a:bodyPr lIns="50800" tIns="50800" rIns="50800" bIns="50800" rtlCol="0" anchor="ctr"/>
              <a:lstStyle/>
              <a:p>
                <a:pPr algn="ctr">
                  <a:lnSpc>
                    <a:spcPts val="3961"/>
                  </a:lnSpc>
                  <a:spcBef>
                    <a:spcPct val="0"/>
                  </a:spcBef>
                </a:pPr>
                <a:endParaRPr/>
              </a:p>
            </p:txBody>
          </p:sp>
        </p:grpSp>
        <p:sp>
          <p:nvSpPr>
            <p:cNvPr id="30" name="Freeform 30"/>
            <p:cNvSpPr/>
            <p:nvPr/>
          </p:nvSpPr>
          <p:spPr>
            <a:xfrm>
              <a:off x="14575582" y="344948"/>
              <a:ext cx="889667" cy="931498"/>
            </a:xfrm>
            <a:custGeom>
              <a:avLst/>
              <a:gdLst/>
              <a:ahLst/>
              <a:cxnLst/>
              <a:rect l="l" t="t" r="r" b="b"/>
              <a:pathLst>
                <a:path w="889667" h="931498">
                  <a:moveTo>
                    <a:pt x="0" y="0"/>
                  </a:moveTo>
                  <a:lnTo>
                    <a:pt x="889667" y="0"/>
                  </a:lnTo>
                  <a:lnTo>
                    <a:pt x="889667" y="931497"/>
                  </a:lnTo>
                  <a:lnTo>
                    <a:pt x="0" y="931497"/>
                  </a:lnTo>
                  <a:lnTo>
                    <a:pt x="0" y="0"/>
                  </a:lnTo>
                  <a:close/>
                </a:path>
              </a:pathLst>
            </a:custGeom>
            <a:blipFill>
              <a:blip r:embed="rId5">
                <a:extLst>
                  <a:ext uri="{96DAC541-7B7A-43D3-8B79-37D633B846F1}">
                    <asvg:svgBlip xmlns:asvg="http://schemas.microsoft.com/office/drawing/2016/SVG/main" r:embed="rId6"/>
                  </a:ext>
                </a:extLst>
              </a:blip>
              <a:stretch>
                <a:fillRect l="-72057" t="-66841" r="-74127" b="-68287"/>
              </a:stretch>
            </a:blipFill>
          </p:spPr>
          <p:txBody>
            <a:bodyPr/>
            <a:lstStyle/>
            <a:p>
              <a:endParaRPr lang="en-US"/>
            </a:p>
          </p:txBody>
        </p:sp>
        <p:grpSp>
          <p:nvGrpSpPr>
            <p:cNvPr id="31" name="Group 31"/>
            <p:cNvGrpSpPr/>
            <p:nvPr/>
          </p:nvGrpSpPr>
          <p:grpSpPr>
            <a:xfrm>
              <a:off x="9600783" y="0"/>
              <a:ext cx="4391509" cy="1621393"/>
              <a:chOff x="0" y="0"/>
              <a:chExt cx="935992" cy="345578"/>
            </a:xfrm>
          </p:grpSpPr>
          <p:sp>
            <p:nvSpPr>
              <p:cNvPr id="32" name="Freeform 32"/>
              <p:cNvSpPr/>
              <p:nvPr/>
            </p:nvSpPr>
            <p:spPr>
              <a:xfrm>
                <a:off x="0" y="0"/>
                <a:ext cx="935992" cy="345578"/>
              </a:xfrm>
              <a:custGeom>
                <a:avLst/>
                <a:gdLst/>
                <a:ahLst/>
                <a:cxnLst/>
                <a:rect l="l" t="t" r="r" b="b"/>
                <a:pathLst>
                  <a:path w="935992" h="345578">
                    <a:moveTo>
                      <a:pt x="172789" y="0"/>
                    </a:moveTo>
                    <a:lnTo>
                      <a:pt x="763202" y="0"/>
                    </a:lnTo>
                    <a:cubicBezTo>
                      <a:pt x="809029" y="0"/>
                      <a:pt x="852979" y="18205"/>
                      <a:pt x="885383" y="50609"/>
                    </a:cubicBezTo>
                    <a:cubicBezTo>
                      <a:pt x="917787" y="83013"/>
                      <a:pt x="935992" y="126963"/>
                      <a:pt x="935992" y="172789"/>
                    </a:cubicBezTo>
                    <a:lnTo>
                      <a:pt x="935992" y="172789"/>
                    </a:lnTo>
                    <a:cubicBezTo>
                      <a:pt x="935992" y="218616"/>
                      <a:pt x="917787" y="262565"/>
                      <a:pt x="885383" y="294969"/>
                    </a:cubicBezTo>
                    <a:cubicBezTo>
                      <a:pt x="852979" y="327374"/>
                      <a:pt x="809029" y="345578"/>
                      <a:pt x="763202" y="345578"/>
                    </a:cubicBezTo>
                    <a:lnTo>
                      <a:pt x="172789" y="345578"/>
                    </a:lnTo>
                    <a:cubicBezTo>
                      <a:pt x="126963" y="345578"/>
                      <a:pt x="83013" y="327374"/>
                      <a:pt x="50609" y="294969"/>
                    </a:cubicBezTo>
                    <a:cubicBezTo>
                      <a:pt x="18205" y="262565"/>
                      <a:pt x="0" y="218616"/>
                      <a:pt x="0" y="172789"/>
                    </a:cubicBezTo>
                    <a:lnTo>
                      <a:pt x="0" y="172789"/>
                    </a:lnTo>
                    <a:cubicBezTo>
                      <a:pt x="0" y="126963"/>
                      <a:pt x="18205" y="83013"/>
                      <a:pt x="50609" y="50609"/>
                    </a:cubicBezTo>
                    <a:cubicBezTo>
                      <a:pt x="83013" y="18205"/>
                      <a:pt x="126963" y="0"/>
                      <a:pt x="172789" y="0"/>
                    </a:cubicBezTo>
                    <a:close/>
                  </a:path>
                </a:pathLst>
              </a:custGeom>
              <a:solidFill>
                <a:srgbClr val="1D1B1A"/>
              </a:solidFill>
              <a:ln cap="rnd">
                <a:noFill/>
                <a:prstDash val="solid"/>
                <a:round/>
              </a:ln>
            </p:spPr>
            <p:txBody>
              <a:bodyPr/>
              <a:lstStyle/>
              <a:p>
                <a:endParaRPr lang="en-US"/>
              </a:p>
            </p:txBody>
          </p:sp>
          <p:sp>
            <p:nvSpPr>
              <p:cNvPr id="33" name="TextBox 33"/>
              <p:cNvSpPr txBox="1"/>
              <p:nvPr/>
            </p:nvSpPr>
            <p:spPr>
              <a:xfrm>
                <a:off x="0" y="-57150"/>
                <a:ext cx="935992" cy="402728"/>
              </a:xfrm>
              <a:prstGeom prst="rect">
                <a:avLst/>
              </a:prstGeom>
            </p:spPr>
            <p:txBody>
              <a:bodyPr lIns="50800" tIns="50800" rIns="50800" bIns="50800" rtlCol="0" anchor="ctr"/>
              <a:lstStyle/>
              <a:p>
                <a:pPr algn="ctr">
                  <a:lnSpc>
                    <a:spcPts val="3961"/>
                  </a:lnSpc>
                  <a:spcBef>
                    <a:spcPct val="0"/>
                  </a:spcBef>
                </a:pPr>
                <a:endParaRPr/>
              </a:p>
            </p:txBody>
          </p:sp>
        </p:grpSp>
        <p:sp>
          <p:nvSpPr>
            <p:cNvPr id="34" name="Freeform 34"/>
            <p:cNvSpPr/>
            <p:nvPr/>
          </p:nvSpPr>
          <p:spPr>
            <a:xfrm>
              <a:off x="10514026" y="544292"/>
              <a:ext cx="2565023" cy="532808"/>
            </a:xfrm>
            <a:custGeom>
              <a:avLst/>
              <a:gdLst/>
              <a:ahLst/>
              <a:cxnLst/>
              <a:rect l="l" t="t" r="r" b="b"/>
              <a:pathLst>
                <a:path w="2565023" h="532808">
                  <a:moveTo>
                    <a:pt x="0" y="0"/>
                  </a:moveTo>
                  <a:lnTo>
                    <a:pt x="2565023" y="0"/>
                  </a:lnTo>
                  <a:lnTo>
                    <a:pt x="2565023" y="532808"/>
                  </a:lnTo>
                  <a:lnTo>
                    <a:pt x="0" y="532808"/>
                  </a:lnTo>
                  <a:lnTo>
                    <a:pt x="0" y="0"/>
                  </a:lnTo>
                  <a:close/>
                </a:path>
              </a:pathLst>
            </a:custGeom>
            <a:blipFill>
              <a:blip r:embed="rId7">
                <a:extLst>
                  <a:ext uri="{96DAC541-7B7A-43D3-8B79-37D633B846F1}">
                    <asvg:svgBlip xmlns:asvg="http://schemas.microsoft.com/office/drawing/2016/SVG/main" r:embed="rId8"/>
                  </a:ext>
                </a:extLst>
              </a:blip>
              <a:stretch>
                <a:fillRect t="-310516"/>
              </a:stretch>
            </a:blipFill>
          </p:spPr>
          <p:txBody>
            <a:bodyPr/>
            <a:lstStyle/>
            <a:p>
              <a:endParaRPr lang="en-US"/>
            </a:p>
          </p:txBody>
        </p:sp>
        <p:sp>
          <p:nvSpPr>
            <p:cNvPr id="35" name="AutoShape 35"/>
            <p:cNvSpPr/>
            <p:nvPr/>
          </p:nvSpPr>
          <p:spPr>
            <a:xfrm>
              <a:off x="0" y="3165647"/>
              <a:ext cx="15465249" cy="0"/>
            </a:xfrm>
            <a:prstGeom prst="line">
              <a:avLst/>
            </a:prstGeom>
            <a:ln w="50800" cap="rnd">
              <a:solidFill>
                <a:srgbClr val="1D1B1A"/>
              </a:solidFill>
              <a:prstDash val="solid"/>
              <a:headEnd type="none" w="sm" len="sm"/>
              <a:tailEnd type="none" w="sm" len="sm"/>
            </a:ln>
          </p:spPr>
          <p:txBody>
            <a:bodyPr/>
            <a:lstStyle/>
            <a:p>
              <a:endParaRPr lang="en-US"/>
            </a:p>
          </p:txBody>
        </p:sp>
      </p:grpSp>
      <p:grpSp>
        <p:nvGrpSpPr>
          <p:cNvPr id="36" name="Group 36"/>
          <p:cNvGrpSpPr/>
          <p:nvPr/>
        </p:nvGrpSpPr>
        <p:grpSpPr>
          <a:xfrm>
            <a:off x="14120290" y="8426541"/>
            <a:ext cx="3139010" cy="5129299"/>
            <a:chOff x="0" y="0"/>
            <a:chExt cx="4185346" cy="6839066"/>
          </a:xfrm>
        </p:grpSpPr>
        <p:sp>
          <p:nvSpPr>
            <p:cNvPr id="37" name="AutoShape 37"/>
            <p:cNvSpPr/>
            <p:nvPr/>
          </p:nvSpPr>
          <p:spPr>
            <a:xfrm>
              <a:off x="0" y="0"/>
              <a:ext cx="4185346" cy="6839066"/>
            </a:xfrm>
            <a:prstGeom prst="rect">
              <a:avLst/>
            </a:prstGeom>
            <a:solidFill>
              <a:srgbClr val="EDEDED"/>
            </a:solidFill>
          </p:spPr>
          <p:txBody>
            <a:bodyPr/>
            <a:lstStyle/>
            <a:p>
              <a:endParaRPr lang="en-US"/>
            </a:p>
          </p:txBody>
        </p:sp>
      </p:gr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656860" y="8502874"/>
            <a:ext cx="1418462" cy="1418462"/>
            <a:chOff x="0" y="0"/>
            <a:chExt cx="1891283" cy="1891283"/>
          </a:xfrm>
        </p:grpSpPr>
        <p:grpSp>
          <p:nvGrpSpPr>
            <p:cNvPr id="3" name="Group 3"/>
            <p:cNvGrpSpPr/>
            <p:nvPr/>
          </p:nvGrpSpPr>
          <p:grpSpPr>
            <a:xfrm>
              <a:off x="0" y="0"/>
              <a:ext cx="1891283" cy="189128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txBody>
              <a:bodyPr/>
              <a:lstStyle/>
              <a:p>
                <a:endParaRPr lang="en-US"/>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6" name="Freeform 6"/>
            <p:cNvSpPr/>
            <p:nvPr/>
          </p:nvSpPr>
          <p:spPr>
            <a:xfrm>
              <a:off x="435812" y="435812"/>
              <a:ext cx="1019659" cy="1019659"/>
            </a:xfrm>
            <a:custGeom>
              <a:avLst/>
              <a:gdLst/>
              <a:ahLst/>
              <a:cxnLst/>
              <a:rect l="l" t="t" r="r" b="b"/>
              <a:pathLst>
                <a:path w="1019659" h="1019659">
                  <a:moveTo>
                    <a:pt x="0" y="0"/>
                  </a:moveTo>
                  <a:lnTo>
                    <a:pt x="1019659" y="0"/>
                  </a:lnTo>
                  <a:lnTo>
                    <a:pt x="1019659" y="1019659"/>
                  </a:lnTo>
                  <a:lnTo>
                    <a:pt x="0" y="10196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7" name="Group 7"/>
          <p:cNvGrpSpPr/>
          <p:nvPr/>
        </p:nvGrpSpPr>
        <p:grpSpPr>
          <a:xfrm>
            <a:off x="1028700" y="6762236"/>
            <a:ext cx="7908496" cy="2449869"/>
            <a:chOff x="0" y="0"/>
            <a:chExt cx="2247454" cy="696209"/>
          </a:xfrm>
        </p:grpSpPr>
        <p:sp>
          <p:nvSpPr>
            <p:cNvPr id="8" name="Freeform 8"/>
            <p:cNvSpPr/>
            <p:nvPr/>
          </p:nvSpPr>
          <p:spPr>
            <a:xfrm>
              <a:off x="0" y="0"/>
              <a:ext cx="2247454" cy="696209"/>
            </a:xfrm>
            <a:custGeom>
              <a:avLst/>
              <a:gdLst/>
              <a:ahLst/>
              <a:cxnLst/>
              <a:rect l="l" t="t" r="r" b="b"/>
              <a:pathLst>
                <a:path w="2247454" h="696209">
                  <a:moveTo>
                    <a:pt x="48947" y="0"/>
                  </a:moveTo>
                  <a:lnTo>
                    <a:pt x="2198507" y="0"/>
                  </a:lnTo>
                  <a:cubicBezTo>
                    <a:pt x="2211489" y="0"/>
                    <a:pt x="2223939" y="5157"/>
                    <a:pt x="2233118" y="14336"/>
                  </a:cubicBezTo>
                  <a:cubicBezTo>
                    <a:pt x="2242297" y="23516"/>
                    <a:pt x="2247454" y="35965"/>
                    <a:pt x="2247454" y="48947"/>
                  </a:cubicBezTo>
                  <a:lnTo>
                    <a:pt x="2247454" y="647262"/>
                  </a:lnTo>
                  <a:cubicBezTo>
                    <a:pt x="2247454" y="660244"/>
                    <a:pt x="2242297" y="672694"/>
                    <a:pt x="2233118" y="681873"/>
                  </a:cubicBezTo>
                  <a:cubicBezTo>
                    <a:pt x="2223939" y="691052"/>
                    <a:pt x="2211489" y="696209"/>
                    <a:pt x="2198507" y="696209"/>
                  </a:cubicBezTo>
                  <a:lnTo>
                    <a:pt x="48947" y="696209"/>
                  </a:lnTo>
                  <a:cubicBezTo>
                    <a:pt x="35965" y="696209"/>
                    <a:pt x="23516" y="691052"/>
                    <a:pt x="14336" y="681873"/>
                  </a:cubicBezTo>
                  <a:cubicBezTo>
                    <a:pt x="5157" y="672694"/>
                    <a:pt x="0" y="660244"/>
                    <a:pt x="0" y="647262"/>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9" name="TextBox 9"/>
            <p:cNvSpPr txBox="1"/>
            <p:nvPr/>
          </p:nvSpPr>
          <p:spPr>
            <a:xfrm>
              <a:off x="0" y="-47625"/>
              <a:ext cx="2247454" cy="743834"/>
            </a:xfrm>
            <a:prstGeom prst="rect">
              <a:avLst/>
            </a:prstGeom>
          </p:spPr>
          <p:txBody>
            <a:bodyPr lIns="50800" tIns="50800" rIns="50800" bIns="50800" rtlCol="0" anchor="ctr"/>
            <a:lstStyle/>
            <a:p>
              <a:pPr algn="ctr">
                <a:lnSpc>
                  <a:spcPts val="3499"/>
                </a:lnSpc>
                <a:spcBef>
                  <a:spcPct val="0"/>
                </a:spcBef>
              </a:pPr>
              <a:endParaRPr/>
            </a:p>
          </p:txBody>
        </p:sp>
      </p:grpSp>
      <p:sp>
        <p:nvSpPr>
          <p:cNvPr id="10" name="Freeform 10"/>
          <p:cNvSpPr/>
          <p:nvPr/>
        </p:nvSpPr>
        <p:spPr>
          <a:xfrm>
            <a:off x="1500377" y="9521731"/>
            <a:ext cx="1923768" cy="399606"/>
          </a:xfrm>
          <a:custGeom>
            <a:avLst/>
            <a:gdLst/>
            <a:ahLst/>
            <a:cxnLst/>
            <a:rect l="l" t="t" r="r" b="b"/>
            <a:pathLst>
              <a:path w="1923768" h="399606">
                <a:moveTo>
                  <a:pt x="0" y="0"/>
                </a:moveTo>
                <a:lnTo>
                  <a:pt x="1923767" y="0"/>
                </a:lnTo>
                <a:lnTo>
                  <a:pt x="1923767" y="399606"/>
                </a:lnTo>
                <a:lnTo>
                  <a:pt x="0" y="399606"/>
                </a:lnTo>
                <a:lnTo>
                  <a:pt x="0" y="0"/>
                </a:lnTo>
                <a:close/>
              </a:path>
            </a:pathLst>
          </a:custGeom>
          <a:blipFill>
            <a:blip r:embed="rId4">
              <a:extLst>
                <a:ext uri="{96DAC541-7B7A-43D3-8B79-37D633B846F1}">
                  <asvg:svgBlip xmlns:asvg="http://schemas.microsoft.com/office/drawing/2016/SVG/main" r:embed="rId5"/>
                </a:ext>
              </a:extLst>
            </a:blip>
            <a:stretch>
              <a:fillRect b="-310516"/>
            </a:stretch>
          </a:blipFill>
        </p:spPr>
        <p:txBody>
          <a:bodyPr/>
          <a:lstStyle/>
          <a:p>
            <a:endParaRPr lang="en-US"/>
          </a:p>
        </p:txBody>
      </p:sp>
      <p:grpSp>
        <p:nvGrpSpPr>
          <p:cNvPr id="11" name="Group 11"/>
          <p:cNvGrpSpPr/>
          <p:nvPr/>
        </p:nvGrpSpPr>
        <p:grpSpPr>
          <a:xfrm>
            <a:off x="1028700" y="2693631"/>
            <a:ext cx="7908496" cy="3717667"/>
            <a:chOff x="0" y="0"/>
            <a:chExt cx="2247454" cy="1056495"/>
          </a:xfrm>
        </p:grpSpPr>
        <p:sp>
          <p:nvSpPr>
            <p:cNvPr id="12" name="Freeform 12"/>
            <p:cNvSpPr/>
            <p:nvPr/>
          </p:nvSpPr>
          <p:spPr>
            <a:xfrm>
              <a:off x="0" y="0"/>
              <a:ext cx="2247454" cy="1056495"/>
            </a:xfrm>
            <a:custGeom>
              <a:avLst/>
              <a:gdLst/>
              <a:ahLst/>
              <a:cxnLst/>
              <a:rect l="l" t="t" r="r" b="b"/>
              <a:pathLst>
                <a:path w="2247454" h="1056495">
                  <a:moveTo>
                    <a:pt x="48947" y="0"/>
                  </a:moveTo>
                  <a:lnTo>
                    <a:pt x="2198507" y="0"/>
                  </a:lnTo>
                  <a:cubicBezTo>
                    <a:pt x="2211489" y="0"/>
                    <a:pt x="2223939" y="5157"/>
                    <a:pt x="2233118" y="14336"/>
                  </a:cubicBezTo>
                  <a:cubicBezTo>
                    <a:pt x="2242297" y="23516"/>
                    <a:pt x="2247454" y="35965"/>
                    <a:pt x="2247454" y="48947"/>
                  </a:cubicBezTo>
                  <a:lnTo>
                    <a:pt x="2247454" y="1007548"/>
                  </a:lnTo>
                  <a:cubicBezTo>
                    <a:pt x="2247454" y="1020530"/>
                    <a:pt x="2242297" y="1032979"/>
                    <a:pt x="2233118" y="1042159"/>
                  </a:cubicBezTo>
                  <a:cubicBezTo>
                    <a:pt x="2223939" y="1051338"/>
                    <a:pt x="2211489" y="1056495"/>
                    <a:pt x="2198507" y="1056495"/>
                  </a:cubicBezTo>
                  <a:lnTo>
                    <a:pt x="48947" y="1056495"/>
                  </a:lnTo>
                  <a:cubicBezTo>
                    <a:pt x="35965" y="1056495"/>
                    <a:pt x="23516" y="1051338"/>
                    <a:pt x="14336" y="1042159"/>
                  </a:cubicBezTo>
                  <a:cubicBezTo>
                    <a:pt x="5157" y="1032979"/>
                    <a:pt x="0" y="1020530"/>
                    <a:pt x="0" y="1007548"/>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13" name="TextBox 13"/>
            <p:cNvSpPr txBox="1"/>
            <p:nvPr/>
          </p:nvSpPr>
          <p:spPr>
            <a:xfrm>
              <a:off x="0" y="-47625"/>
              <a:ext cx="2247454" cy="1104120"/>
            </a:xfrm>
            <a:prstGeom prst="rect">
              <a:avLst/>
            </a:prstGeom>
          </p:spPr>
          <p:txBody>
            <a:bodyPr lIns="50800" tIns="50800" rIns="50800" bIns="50800" rtlCol="0" anchor="ctr"/>
            <a:lstStyle/>
            <a:p>
              <a:pPr algn="ctr">
                <a:lnSpc>
                  <a:spcPts val="3499"/>
                </a:lnSpc>
                <a:spcBef>
                  <a:spcPct val="0"/>
                </a:spcBef>
              </a:pPr>
              <a:endParaRPr/>
            </a:p>
          </p:txBody>
        </p:sp>
      </p:grpSp>
      <p:sp>
        <p:nvSpPr>
          <p:cNvPr id="14" name="TextBox 14"/>
          <p:cNvSpPr txBox="1"/>
          <p:nvPr/>
        </p:nvSpPr>
        <p:spPr>
          <a:xfrm>
            <a:off x="1615709" y="7020466"/>
            <a:ext cx="6734478" cy="208216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How do we determine ethical standards?</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cultural norms </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philosophical reasoning </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societal consensus</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legal framework</a:t>
            </a:r>
          </a:p>
        </p:txBody>
      </p:sp>
      <p:sp>
        <p:nvSpPr>
          <p:cNvPr id="15" name="TextBox 15"/>
          <p:cNvSpPr txBox="1"/>
          <p:nvPr/>
        </p:nvSpPr>
        <p:spPr>
          <a:xfrm>
            <a:off x="1615709" y="3068469"/>
            <a:ext cx="6734478" cy="1663065"/>
          </a:xfrm>
          <a:prstGeom prst="rect">
            <a:avLst/>
          </a:prstGeom>
        </p:spPr>
        <p:txBody>
          <a:bodyPr lIns="0" tIns="0" rIns="0" bIns="0" rtlCol="0" anchor="t">
            <a:spAutoFit/>
          </a:bodyPr>
          <a:lstStyle/>
          <a:p>
            <a:pPr algn="ctr">
              <a:lnSpc>
                <a:spcPts val="3359"/>
              </a:lnSpc>
            </a:pPr>
            <a:r>
              <a:rPr lang="en-US" sz="2400" b="1">
                <a:solidFill>
                  <a:srgbClr val="1D1B1A"/>
                </a:solidFill>
                <a:latin typeface="Open Sauce Bold"/>
                <a:ea typeface="Open Sauce Bold"/>
                <a:cs typeface="Open Sauce Bold"/>
                <a:sym typeface="Open Sauce Bold"/>
              </a:rPr>
              <a:t> Ethics </a:t>
            </a:r>
          </a:p>
          <a:p>
            <a:pPr algn="l">
              <a:lnSpc>
                <a:spcPts val="3359"/>
              </a:lnSpc>
              <a:spcBef>
                <a:spcPct val="0"/>
              </a:spcBef>
            </a:pPr>
            <a:r>
              <a:rPr lang="en-US" sz="2400" b="1">
                <a:solidFill>
                  <a:srgbClr val="1D1B1A"/>
                </a:solidFill>
                <a:latin typeface="Open Sauce Bold"/>
                <a:ea typeface="Open Sauce Bold"/>
                <a:cs typeface="Open Sauce Bold"/>
                <a:sym typeface="Open Sauce Bold"/>
              </a:rPr>
              <a:t>Ethics is the branch of philosophy that examines what is right and wrong in human behavior.</a:t>
            </a:r>
          </a:p>
        </p:txBody>
      </p:sp>
      <p:sp>
        <p:nvSpPr>
          <p:cNvPr id="16" name="Freeform 16"/>
          <p:cNvSpPr/>
          <p:nvPr/>
        </p:nvSpPr>
        <p:spPr>
          <a:xfrm>
            <a:off x="10694509" y="3923814"/>
            <a:ext cx="5671583" cy="3774375"/>
          </a:xfrm>
          <a:custGeom>
            <a:avLst/>
            <a:gdLst/>
            <a:ahLst/>
            <a:cxnLst/>
            <a:rect l="l" t="t" r="r" b="b"/>
            <a:pathLst>
              <a:path w="5671583" h="3774375">
                <a:moveTo>
                  <a:pt x="0" y="0"/>
                </a:moveTo>
                <a:lnTo>
                  <a:pt x="5671582" y="0"/>
                </a:lnTo>
                <a:lnTo>
                  <a:pt x="5671582" y="3774375"/>
                </a:lnTo>
                <a:lnTo>
                  <a:pt x="0" y="3774375"/>
                </a:lnTo>
                <a:lnTo>
                  <a:pt x="0" y="0"/>
                </a:lnTo>
                <a:close/>
              </a:path>
            </a:pathLst>
          </a:custGeom>
          <a:blipFill>
            <a:blip r:embed="rId6"/>
            <a:stretch>
              <a:fillRect/>
            </a:stretch>
          </a:blipFill>
        </p:spPr>
        <p:txBody>
          <a:bodyPr/>
          <a:lstStyle/>
          <a:p>
            <a:endParaRPr lang="en-US"/>
          </a:p>
        </p:txBody>
      </p:sp>
      <p:grpSp>
        <p:nvGrpSpPr>
          <p:cNvPr id="17" name="Group 17"/>
          <p:cNvGrpSpPr/>
          <p:nvPr/>
        </p:nvGrpSpPr>
        <p:grpSpPr>
          <a:xfrm>
            <a:off x="1028700" y="1013792"/>
            <a:ext cx="16227262" cy="889871"/>
            <a:chOff x="0" y="0"/>
            <a:chExt cx="4273847" cy="234369"/>
          </a:xfrm>
        </p:grpSpPr>
        <p:sp>
          <p:nvSpPr>
            <p:cNvPr id="18" name="Freeform 18"/>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19" name="TextBox 19"/>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20" name="Group 20"/>
          <p:cNvGrpSpPr/>
          <p:nvPr/>
        </p:nvGrpSpPr>
        <p:grpSpPr>
          <a:xfrm>
            <a:off x="1245800" y="1101866"/>
            <a:ext cx="3070808" cy="730494"/>
            <a:chOff x="0" y="0"/>
            <a:chExt cx="808772" cy="192393"/>
          </a:xfrm>
        </p:grpSpPr>
        <p:sp>
          <p:nvSpPr>
            <p:cNvPr id="21" name="Freeform 21"/>
            <p:cNvSpPr/>
            <p:nvPr/>
          </p:nvSpPr>
          <p:spPr>
            <a:xfrm>
              <a:off x="0" y="0"/>
              <a:ext cx="808772" cy="192393"/>
            </a:xfrm>
            <a:custGeom>
              <a:avLst/>
              <a:gdLst/>
              <a:ahLst/>
              <a:cxnLst/>
              <a:rect l="l" t="t" r="r" b="b"/>
              <a:pathLst>
                <a:path w="808772" h="192393">
                  <a:moveTo>
                    <a:pt x="96197" y="0"/>
                  </a:moveTo>
                  <a:lnTo>
                    <a:pt x="712576" y="0"/>
                  </a:lnTo>
                  <a:cubicBezTo>
                    <a:pt x="738089" y="0"/>
                    <a:pt x="762557" y="10135"/>
                    <a:pt x="780597" y="28175"/>
                  </a:cubicBezTo>
                  <a:cubicBezTo>
                    <a:pt x="798637" y="46216"/>
                    <a:pt x="808772" y="70684"/>
                    <a:pt x="808772" y="96197"/>
                  </a:cubicBezTo>
                  <a:lnTo>
                    <a:pt x="808772" y="96197"/>
                  </a:lnTo>
                  <a:cubicBezTo>
                    <a:pt x="808772" y="149325"/>
                    <a:pt x="765704" y="192393"/>
                    <a:pt x="712576" y="192393"/>
                  </a:cubicBezTo>
                  <a:lnTo>
                    <a:pt x="96197" y="192393"/>
                  </a:lnTo>
                  <a:cubicBezTo>
                    <a:pt x="43069" y="192393"/>
                    <a:pt x="0" y="149325"/>
                    <a:pt x="0" y="96197"/>
                  </a:cubicBezTo>
                  <a:lnTo>
                    <a:pt x="0" y="96197"/>
                  </a:lnTo>
                  <a:cubicBezTo>
                    <a:pt x="0" y="43069"/>
                    <a:pt x="43069" y="0"/>
                    <a:pt x="96197" y="0"/>
                  </a:cubicBezTo>
                  <a:close/>
                </a:path>
              </a:pathLst>
            </a:custGeom>
            <a:solidFill>
              <a:srgbClr val="FFFFFF"/>
            </a:solidFill>
          </p:spPr>
          <p:txBody>
            <a:bodyPr/>
            <a:lstStyle/>
            <a:p>
              <a:endParaRPr lang="en-US"/>
            </a:p>
          </p:txBody>
        </p:sp>
        <p:sp>
          <p:nvSpPr>
            <p:cNvPr id="22" name="TextBox 22"/>
            <p:cNvSpPr txBox="1"/>
            <p:nvPr/>
          </p:nvSpPr>
          <p:spPr>
            <a:xfrm>
              <a:off x="0" y="-47625"/>
              <a:ext cx="808772" cy="240018"/>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sp>
        <p:nvSpPr>
          <p:cNvPr id="23" name="Freeform 23"/>
          <p:cNvSpPr/>
          <p:nvPr/>
        </p:nvSpPr>
        <p:spPr>
          <a:xfrm>
            <a:off x="15546330"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24" name="Group 24"/>
          <p:cNvGrpSpPr/>
          <p:nvPr/>
        </p:nvGrpSpPr>
        <p:grpSpPr>
          <a:xfrm>
            <a:off x="16366091" y="1013792"/>
            <a:ext cx="889871" cy="88987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26" name="TextBox 26"/>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27" name="Group 27"/>
          <p:cNvGrpSpPr/>
          <p:nvPr/>
        </p:nvGrpSpPr>
        <p:grpSpPr>
          <a:xfrm>
            <a:off x="4099508" y="1085095"/>
            <a:ext cx="2917864" cy="747265"/>
            <a:chOff x="0" y="0"/>
            <a:chExt cx="768491" cy="196811"/>
          </a:xfrm>
        </p:grpSpPr>
        <p:sp>
          <p:nvSpPr>
            <p:cNvPr id="28" name="Freeform 28"/>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9" name="TextBox 29"/>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1</a:t>
              </a:r>
            </a:p>
          </p:txBody>
        </p:sp>
      </p:grpSp>
      <p:grpSp>
        <p:nvGrpSpPr>
          <p:cNvPr id="30" name="Group 30"/>
          <p:cNvGrpSpPr/>
          <p:nvPr/>
        </p:nvGrpSpPr>
        <p:grpSpPr>
          <a:xfrm>
            <a:off x="7012183" y="1085095"/>
            <a:ext cx="2917864" cy="747265"/>
            <a:chOff x="0" y="0"/>
            <a:chExt cx="768491" cy="196811"/>
          </a:xfrm>
        </p:grpSpPr>
        <p:sp>
          <p:nvSpPr>
            <p:cNvPr id="31" name="Freeform 31"/>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2" name="TextBox 32"/>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2</a:t>
              </a:r>
            </a:p>
          </p:txBody>
        </p:sp>
      </p:grpSp>
      <p:grpSp>
        <p:nvGrpSpPr>
          <p:cNvPr id="33" name="Group 33"/>
          <p:cNvGrpSpPr/>
          <p:nvPr/>
        </p:nvGrpSpPr>
        <p:grpSpPr>
          <a:xfrm>
            <a:off x="9630189" y="1013792"/>
            <a:ext cx="2917864" cy="889871"/>
            <a:chOff x="0" y="0"/>
            <a:chExt cx="768491" cy="234369"/>
          </a:xfrm>
        </p:grpSpPr>
        <p:sp>
          <p:nvSpPr>
            <p:cNvPr id="34" name="Freeform 34"/>
            <p:cNvSpPr/>
            <p:nvPr/>
          </p:nvSpPr>
          <p:spPr>
            <a:xfrm>
              <a:off x="0" y="0"/>
              <a:ext cx="768491" cy="234369"/>
            </a:xfrm>
            <a:custGeom>
              <a:avLst/>
              <a:gdLst/>
              <a:ahLst/>
              <a:cxnLst/>
              <a:rect l="l" t="t" r="r" b="b"/>
              <a:pathLst>
                <a:path w="768491" h="234369">
                  <a:moveTo>
                    <a:pt x="117185" y="0"/>
                  </a:moveTo>
                  <a:lnTo>
                    <a:pt x="651306" y="0"/>
                  </a:lnTo>
                  <a:cubicBezTo>
                    <a:pt x="716025" y="0"/>
                    <a:pt x="768491" y="52465"/>
                    <a:pt x="768491" y="117185"/>
                  </a:cubicBezTo>
                  <a:lnTo>
                    <a:pt x="768491" y="117185"/>
                  </a:lnTo>
                  <a:cubicBezTo>
                    <a:pt x="768491" y="148264"/>
                    <a:pt x="756145" y="178070"/>
                    <a:pt x="734168" y="200047"/>
                  </a:cubicBezTo>
                  <a:cubicBezTo>
                    <a:pt x="712192" y="222023"/>
                    <a:pt x="682385" y="234369"/>
                    <a:pt x="651306" y="234369"/>
                  </a:cubicBezTo>
                  <a:lnTo>
                    <a:pt x="117185" y="234369"/>
                  </a:lnTo>
                  <a:cubicBezTo>
                    <a:pt x="86105" y="234369"/>
                    <a:pt x="56299" y="222023"/>
                    <a:pt x="34323" y="200047"/>
                  </a:cubicBezTo>
                  <a:cubicBezTo>
                    <a:pt x="12346" y="178070"/>
                    <a:pt x="0" y="148264"/>
                    <a:pt x="0" y="117185"/>
                  </a:cubicBezTo>
                  <a:lnTo>
                    <a:pt x="0" y="117185"/>
                  </a:lnTo>
                  <a:cubicBezTo>
                    <a:pt x="0" y="86105"/>
                    <a:pt x="12346" y="56299"/>
                    <a:pt x="34323" y="34323"/>
                  </a:cubicBezTo>
                  <a:cubicBezTo>
                    <a:pt x="56299" y="12346"/>
                    <a:pt x="86105" y="0"/>
                    <a:pt x="117185" y="0"/>
                  </a:cubicBezTo>
                  <a:close/>
                </a:path>
              </a:pathLst>
            </a:custGeom>
            <a:solidFill>
              <a:srgbClr val="1D1B1A"/>
            </a:solidFill>
          </p:spPr>
          <p:txBody>
            <a:bodyPr/>
            <a:lstStyle/>
            <a:p>
              <a:endParaRPr lang="en-US"/>
            </a:p>
          </p:txBody>
        </p:sp>
        <p:sp>
          <p:nvSpPr>
            <p:cNvPr id="35" name="TextBox 35"/>
            <p:cNvSpPr txBox="1"/>
            <p:nvPr/>
          </p:nvSpPr>
          <p:spPr>
            <a:xfrm>
              <a:off x="0" y="-47625"/>
              <a:ext cx="768491" cy="281994"/>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3</a:t>
              </a:r>
            </a:p>
          </p:txBody>
        </p:sp>
      </p:grpSp>
      <p:grpSp>
        <p:nvGrpSpPr>
          <p:cNvPr id="36" name="Group 36"/>
          <p:cNvGrpSpPr/>
          <p:nvPr/>
        </p:nvGrpSpPr>
        <p:grpSpPr>
          <a:xfrm>
            <a:off x="12548052" y="1085095"/>
            <a:ext cx="2917864" cy="747265"/>
            <a:chOff x="0" y="0"/>
            <a:chExt cx="768491" cy="196811"/>
          </a:xfrm>
        </p:grpSpPr>
        <p:sp>
          <p:nvSpPr>
            <p:cNvPr id="37" name="Freeform 37"/>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8" name="TextBox 38"/>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116952" y="2989860"/>
            <a:ext cx="3139010" cy="5129299"/>
            <a:chOff x="0" y="0"/>
            <a:chExt cx="4185346" cy="6839066"/>
          </a:xfrm>
        </p:grpSpPr>
        <p:pic>
          <p:nvPicPr>
            <p:cNvPr id="3" name="Picture 3"/>
            <p:cNvPicPr>
              <a:picLocks noChangeAspect="1"/>
            </p:cNvPicPr>
            <p:nvPr/>
          </p:nvPicPr>
          <p:blipFill>
            <a:blip r:embed="rId2"/>
            <a:srcRect l="8466" r="50684"/>
            <a:stretch>
              <a:fillRect/>
            </a:stretch>
          </p:blipFill>
          <p:spPr>
            <a:xfrm>
              <a:off x="0" y="0"/>
              <a:ext cx="4185346" cy="6839066"/>
            </a:xfrm>
            <a:prstGeom prst="rect">
              <a:avLst/>
            </a:prstGeom>
          </p:spPr>
        </p:pic>
      </p:grpSp>
      <p:grpSp>
        <p:nvGrpSpPr>
          <p:cNvPr id="4" name="Group 4"/>
          <p:cNvGrpSpPr/>
          <p:nvPr/>
        </p:nvGrpSpPr>
        <p:grpSpPr>
          <a:xfrm>
            <a:off x="1450028" y="6903115"/>
            <a:ext cx="7028421" cy="1216044"/>
            <a:chOff x="0" y="0"/>
            <a:chExt cx="1997352" cy="345578"/>
          </a:xfrm>
        </p:grpSpPr>
        <p:sp>
          <p:nvSpPr>
            <p:cNvPr id="5" name="Freeform 5"/>
            <p:cNvSpPr/>
            <p:nvPr/>
          </p:nvSpPr>
          <p:spPr>
            <a:xfrm>
              <a:off x="0" y="0"/>
              <a:ext cx="1997352" cy="345578"/>
            </a:xfrm>
            <a:custGeom>
              <a:avLst/>
              <a:gdLst/>
              <a:ahLst/>
              <a:cxnLst/>
              <a:rect l="l" t="t" r="r" b="b"/>
              <a:pathLst>
                <a:path w="1997352" h="345578">
                  <a:moveTo>
                    <a:pt x="110152" y="0"/>
                  </a:moveTo>
                  <a:lnTo>
                    <a:pt x="1887201" y="0"/>
                  </a:lnTo>
                  <a:cubicBezTo>
                    <a:pt x="1916415" y="0"/>
                    <a:pt x="1944432" y="11605"/>
                    <a:pt x="1965090" y="32263"/>
                  </a:cubicBezTo>
                  <a:cubicBezTo>
                    <a:pt x="1985747" y="52920"/>
                    <a:pt x="1997352" y="80938"/>
                    <a:pt x="1997352" y="110152"/>
                  </a:cubicBezTo>
                  <a:lnTo>
                    <a:pt x="1997352" y="235427"/>
                  </a:lnTo>
                  <a:cubicBezTo>
                    <a:pt x="1997352" y="296262"/>
                    <a:pt x="1948036" y="345578"/>
                    <a:pt x="1887201" y="345578"/>
                  </a:cubicBezTo>
                  <a:lnTo>
                    <a:pt x="110152" y="345578"/>
                  </a:lnTo>
                  <a:cubicBezTo>
                    <a:pt x="49317" y="345578"/>
                    <a:pt x="0" y="296262"/>
                    <a:pt x="0" y="235427"/>
                  </a:cubicBezTo>
                  <a:lnTo>
                    <a:pt x="0" y="110152"/>
                  </a:lnTo>
                  <a:cubicBezTo>
                    <a:pt x="0" y="49317"/>
                    <a:pt x="49317" y="0"/>
                    <a:pt x="110152" y="0"/>
                  </a:cubicBezTo>
                  <a:close/>
                </a:path>
              </a:pathLst>
            </a:custGeom>
            <a:solidFill>
              <a:srgbClr val="EFCECB"/>
            </a:solidFill>
            <a:ln cap="rnd">
              <a:noFill/>
              <a:prstDash val="solid"/>
              <a:round/>
            </a:ln>
          </p:spPr>
          <p:txBody>
            <a:bodyPr/>
            <a:lstStyle/>
            <a:p>
              <a:endParaRPr lang="en-US"/>
            </a:p>
          </p:txBody>
        </p:sp>
        <p:sp>
          <p:nvSpPr>
            <p:cNvPr id="6" name="TextBox 6"/>
            <p:cNvSpPr txBox="1"/>
            <p:nvPr/>
          </p:nvSpPr>
          <p:spPr>
            <a:xfrm>
              <a:off x="0" y="-57150"/>
              <a:ext cx="1997352" cy="402728"/>
            </a:xfrm>
            <a:prstGeom prst="rect">
              <a:avLst/>
            </a:prstGeom>
          </p:spPr>
          <p:txBody>
            <a:bodyPr lIns="50800" tIns="50800" rIns="50800" bIns="50800" rtlCol="0" anchor="ctr"/>
            <a:lstStyle/>
            <a:p>
              <a:pPr algn="ctr">
                <a:lnSpc>
                  <a:spcPts val="3961"/>
                </a:lnSpc>
                <a:spcBef>
                  <a:spcPct val="0"/>
                </a:spcBef>
              </a:pPr>
              <a:endParaRPr/>
            </a:p>
          </p:txBody>
        </p:sp>
      </p:grpSp>
      <p:sp>
        <p:nvSpPr>
          <p:cNvPr id="7" name="Freeform 7"/>
          <p:cNvSpPr/>
          <p:nvPr/>
        </p:nvSpPr>
        <p:spPr>
          <a:xfrm>
            <a:off x="12381714" y="7161826"/>
            <a:ext cx="667250" cy="698623"/>
          </a:xfrm>
          <a:custGeom>
            <a:avLst/>
            <a:gdLst/>
            <a:ahLst/>
            <a:cxnLst/>
            <a:rect l="l" t="t" r="r" b="b"/>
            <a:pathLst>
              <a:path w="667250" h="698623">
                <a:moveTo>
                  <a:pt x="0" y="0"/>
                </a:moveTo>
                <a:lnTo>
                  <a:pt x="667251" y="0"/>
                </a:lnTo>
                <a:lnTo>
                  <a:pt x="667251" y="698623"/>
                </a:lnTo>
                <a:lnTo>
                  <a:pt x="0" y="698623"/>
                </a:lnTo>
                <a:lnTo>
                  <a:pt x="0" y="0"/>
                </a:lnTo>
                <a:close/>
              </a:path>
            </a:pathLst>
          </a:custGeom>
          <a:blipFill>
            <a:blip r:embed="rId3">
              <a:extLst>
                <a:ext uri="{96DAC541-7B7A-43D3-8B79-37D633B846F1}">
                  <asvg:svgBlip xmlns:asvg="http://schemas.microsoft.com/office/drawing/2016/SVG/main" r:embed="rId4"/>
                </a:ext>
              </a:extLst>
            </a:blip>
            <a:stretch>
              <a:fillRect l="-72057" t="-66841" r="-74127" b="-68287"/>
            </a:stretch>
          </a:blipFill>
        </p:spPr>
        <p:txBody>
          <a:bodyPr/>
          <a:lstStyle/>
          <a:p>
            <a:endParaRPr lang="en-US"/>
          </a:p>
        </p:txBody>
      </p:sp>
      <p:grpSp>
        <p:nvGrpSpPr>
          <p:cNvPr id="8" name="Group 8"/>
          <p:cNvGrpSpPr/>
          <p:nvPr/>
        </p:nvGrpSpPr>
        <p:grpSpPr>
          <a:xfrm>
            <a:off x="8650615" y="6903115"/>
            <a:ext cx="3293632" cy="1216044"/>
            <a:chOff x="0" y="0"/>
            <a:chExt cx="935992" cy="345578"/>
          </a:xfrm>
        </p:grpSpPr>
        <p:sp>
          <p:nvSpPr>
            <p:cNvPr id="9" name="Freeform 9"/>
            <p:cNvSpPr/>
            <p:nvPr/>
          </p:nvSpPr>
          <p:spPr>
            <a:xfrm>
              <a:off x="0" y="0"/>
              <a:ext cx="935992" cy="345578"/>
            </a:xfrm>
            <a:custGeom>
              <a:avLst/>
              <a:gdLst/>
              <a:ahLst/>
              <a:cxnLst/>
              <a:rect l="l" t="t" r="r" b="b"/>
              <a:pathLst>
                <a:path w="935992" h="345578">
                  <a:moveTo>
                    <a:pt x="172789" y="0"/>
                  </a:moveTo>
                  <a:lnTo>
                    <a:pt x="763202" y="0"/>
                  </a:lnTo>
                  <a:cubicBezTo>
                    <a:pt x="809029" y="0"/>
                    <a:pt x="852979" y="18205"/>
                    <a:pt x="885383" y="50609"/>
                  </a:cubicBezTo>
                  <a:cubicBezTo>
                    <a:pt x="917787" y="83013"/>
                    <a:pt x="935992" y="126963"/>
                    <a:pt x="935992" y="172789"/>
                  </a:cubicBezTo>
                  <a:lnTo>
                    <a:pt x="935992" y="172789"/>
                  </a:lnTo>
                  <a:cubicBezTo>
                    <a:pt x="935992" y="218616"/>
                    <a:pt x="917787" y="262565"/>
                    <a:pt x="885383" y="294969"/>
                  </a:cubicBezTo>
                  <a:cubicBezTo>
                    <a:pt x="852979" y="327374"/>
                    <a:pt x="809029" y="345578"/>
                    <a:pt x="763202" y="345578"/>
                  </a:cubicBezTo>
                  <a:lnTo>
                    <a:pt x="172789" y="345578"/>
                  </a:lnTo>
                  <a:cubicBezTo>
                    <a:pt x="126963" y="345578"/>
                    <a:pt x="83013" y="327374"/>
                    <a:pt x="50609" y="294969"/>
                  </a:cubicBezTo>
                  <a:cubicBezTo>
                    <a:pt x="18205" y="262565"/>
                    <a:pt x="0" y="218616"/>
                    <a:pt x="0" y="172789"/>
                  </a:cubicBezTo>
                  <a:lnTo>
                    <a:pt x="0" y="172789"/>
                  </a:lnTo>
                  <a:cubicBezTo>
                    <a:pt x="0" y="126963"/>
                    <a:pt x="18205" y="83013"/>
                    <a:pt x="50609" y="50609"/>
                  </a:cubicBezTo>
                  <a:cubicBezTo>
                    <a:pt x="83013" y="18205"/>
                    <a:pt x="126963" y="0"/>
                    <a:pt x="172789" y="0"/>
                  </a:cubicBezTo>
                  <a:close/>
                </a:path>
              </a:pathLst>
            </a:custGeom>
            <a:solidFill>
              <a:srgbClr val="1D1B1A"/>
            </a:solidFill>
            <a:ln cap="rnd">
              <a:noFill/>
              <a:prstDash val="solid"/>
              <a:round/>
            </a:ln>
          </p:spPr>
          <p:txBody>
            <a:bodyPr/>
            <a:lstStyle/>
            <a:p>
              <a:endParaRPr lang="en-US"/>
            </a:p>
          </p:txBody>
        </p:sp>
        <p:sp>
          <p:nvSpPr>
            <p:cNvPr id="10" name="TextBox 10"/>
            <p:cNvSpPr txBox="1"/>
            <p:nvPr/>
          </p:nvSpPr>
          <p:spPr>
            <a:xfrm>
              <a:off x="0" y="-57150"/>
              <a:ext cx="935992" cy="402728"/>
            </a:xfrm>
            <a:prstGeom prst="rect">
              <a:avLst/>
            </a:prstGeom>
          </p:spPr>
          <p:txBody>
            <a:bodyPr lIns="50800" tIns="50800" rIns="50800" bIns="50800" rtlCol="0" anchor="ctr"/>
            <a:lstStyle/>
            <a:p>
              <a:pPr algn="ctr">
                <a:lnSpc>
                  <a:spcPts val="3961"/>
                </a:lnSpc>
                <a:spcBef>
                  <a:spcPct val="0"/>
                </a:spcBef>
              </a:pPr>
              <a:endParaRPr/>
            </a:p>
          </p:txBody>
        </p:sp>
      </p:grpSp>
      <p:sp>
        <p:nvSpPr>
          <p:cNvPr id="11" name="Freeform 11"/>
          <p:cNvSpPr/>
          <p:nvPr/>
        </p:nvSpPr>
        <p:spPr>
          <a:xfrm>
            <a:off x="9335547" y="7311334"/>
            <a:ext cx="1923768" cy="399606"/>
          </a:xfrm>
          <a:custGeom>
            <a:avLst/>
            <a:gdLst/>
            <a:ahLst/>
            <a:cxnLst/>
            <a:rect l="l" t="t" r="r" b="b"/>
            <a:pathLst>
              <a:path w="1923768" h="399606">
                <a:moveTo>
                  <a:pt x="0" y="0"/>
                </a:moveTo>
                <a:lnTo>
                  <a:pt x="1923768" y="0"/>
                </a:lnTo>
                <a:lnTo>
                  <a:pt x="1923768" y="399606"/>
                </a:lnTo>
                <a:lnTo>
                  <a:pt x="0" y="399606"/>
                </a:lnTo>
                <a:lnTo>
                  <a:pt x="0" y="0"/>
                </a:lnTo>
                <a:close/>
              </a:path>
            </a:pathLst>
          </a:custGeom>
          <a:blipFill>
            <a:blip r:embed="rId5">
              <a:extLst>
                <a:ext uri="{96DAC541-7B7A-43D3-8B79-37D633B846F1}">
                  <asvg:svgBlip xmlns:asvg="http://schemas.microsoft.com/office/drawing/2016/SVG/main" r:embed="rId6"/>
                </a:ext>
              </a:extLst>
            </a:blip>
            <a:stretch>
              <a:fillRect t="-310516"/>
            </a:stretch>
          </a:blipFill>
        </p:spPr>
        <p:txBody>
          <a:bodyPr/>
          <a:lstStyle/>
          <a:p>
            <a:endParaRPr lang="en-US"/>
          </a:p>
        </p:txBody>
      </p:sp>
      <p:grpSp>
        <p:nvGrpSpPr>
          <p:cNvPr id="12" name="Group 12"/>
          <p:cNvGrpSpPr/>
          <p:nvPr/>
        </p:nvGrpSpPr>
        <p:grpSpPr>
          <a:xfrm>
            <a:off x="14120290" y="2989860"/>
            <a:ext cx="3139010" cy="5129299"/>
            <a:chOff x="0" y="0"/>
            <a:chExt cx="4185346" cy="6839066"/>
          </a:xfrm>
        </p:grpSpPr>
        <p:pic>
          <p:nvPicPr>
            <p:cNvPr id="13" name="Picture 13"/>
            <p:cNvPicPr>
              <a:picLocks noChangeAspect="1"/>
            </p:cNvPicPr>
            <p:nvPr/>
          </p:nvPicPr>
          <p:blipFill>
            <a:blip r:embed="rId7"/>
            <a:srcRect l="30493" r="30493"/>
            <a:stretch>
              <a:fillRect/>
            </a:stretch>
          </p:blipFill>
          <p:spPr>
            <a:xfrm>
              <a:off x="0" y="0"/>
              <a:ext cx="4185346" cy="6839066"/>
            </a:xfrm>
            <a:prstGeom prst="rect">
              <a:avLst/>
            </a:prstGeom>
          </p:spPr>
        </p:pic>
      </p:grpSp>
      <p:sp>
        <p:nvSpPr>
          <p:cNvPr id="14" name="AutoShape 14"/>
          <p:cNvSpPr/>
          <p:nvPr/>
        </p:nvSpPr>
        <p:spPr>
          <a:xfrm>
            <a:off x="1450028" y="9277350"/>
            <a:ext cx="11598937" cy="0"/>
          </a:xfrm>
          <a:prstGeom prst="line">
            <a:avLst/>
          </a:prstGeom>
          <a:ln w="38100" cap="rnd">
            <a:solidFill>
              <a:srgbClr val="1D1B1A"/>
            </a:solidFill>
            <a:prstDash val="solid"/>
            <a:headEnd type="none" w="sm" len="sm"/>
            <a:tailEnd type="none" w="sm" len="sm"/>
          </a:ln>
        </p:spPr>
        <p:txBody>
          <a:bodyPr/>
          <a:lstStyle/>
          <a:p>
            <a:endParaRPr lang="en-US"/>
          </a:p>
        </p:txBody>
      </p:sp>
      <p:grpSp>
        <p:nvGrpSpPr>
          <p:cNvPr id="15" name="Group 15"/>
          <p:cNvGrpSpPr/>
          <p:nvPr/>
        </p:nvGrpSpPr>
        <p:grpSpPr>
          <a:xfrm>
            <a:off x="1028700" y="1013792"/>
            <a:ext cx="16227262" cy="889871"/>
            <a:chOff x="0" y="0"/>
            <a:chExt cx="4273847" cy="234369"/>
          </a:xfrm>
        </p:grpSpPr>
        <p:sp>
          <p:nvSpPr>
            <p:cNvPr id="16" name="Freeform 16"/>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17" name="TextBox 17"/>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18" name="Group 18"/>
          <p:cNvGrpSpPr/>
          <p:nvPr/>
        </p:nvGrpSpPr>
        <p:grpSpPr>
          <a:xfrm>
            <a:off x="9930047" y="1085095"/>
            <a:ext cx="2917864" cy="747265"/>
            <a:chOff x="0" y="0"/>
            <a:chExt cx="768491" cy="196811"/>
          </a:xfrm>
        </p:grpSpPr>
        <p:sp>
          <p:nvSpPr>
            <p:cNvPr id="19" name="Freeform 19"/>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0" name="TextBox 20"/>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21" name="Group 21"/>
          <p:cNvGrpSpPr/>
          <p:nvPr/>
        </p:nvGrpSpPr>
        <p:grpSpPr>
          <a:xfrm>
            <a:off x="7115211" y="1049443"/>
            <a:ext cx="2738635" cy="818568"/>
            <a:chOff x="0" y="0"/>
            <a:chExt cx="721287" cy="215590"/>
          </a:xfrm>
        </p:grpSpPr>
        <p:sp>
          <p:nvSpPr>
            <p:cNvPr id="22" name="Freeform 22"/>
            <p:cNvSpPr/>
            <p:nvPr/>
          </p:nvSpPr>
          <p:spPr>
            <a:xfrm>
              <a:off x="0" y="0"/>
              <a:ext cx="721287" cy="215590"/>
            </a:xfrm>
            <a:custGeom>
              <a:avLst/>
              <a:gdLst/>
              <a:ahLst/>
              <a:cxnLst/>
              <a:rect l="l" t="t" r="r" b="b"/>
              <a:pathLst>
                <a:path w="721287" h="215590">
                  <a:moveTo>
                    <a:pt x="107795" y="0"/>
                  </a:moveTo>
                  <a:lnTo>
                    <a:pt x="613492" y="0"/>
                  </a:lnTo>
                  <a:cubicBezTo>
                    <a:pt x="673025" y="0"/>
                    <a:pt x="721287" y="48261"/>
                    <a:pt x="721287" y="107795"/>
                  </a:cubicBezTo>
                  <a:lnTo>
                    <a:pt x="721287" y="107795"/>
                  </a:lnTo>
                  <a:cubicBezTo>
                    <a:pt x="721287" y="167328"/>
                    <a:pt x="673025" y="215590"/>
                    <a:pt x="613492" y="215590"/>
                  </a:cubicBezTo>
                  <a:lnTo>
                    <a:pt x="107795" y="215590"/>
                  </a:lnTo>
                  <a:cubicBezTo>
                    <a:pt x="48261" y="215590"/>
                    <a:pt x="0" y="167328"/>
                    <a:pt x="0" y="107795"/>
                  </a:cubicBezTo>
                  <a:lnTo>
                    <a:pt x="0" y="107795"/>
                  </a:lnTo>
                  <a:cubicBezTo>
                    <a:pt x="0" y="48261"/>
                    <a:pt x="48261" y="0"/>
                    <a:pt x="107795" y="0"/>
                  </a:cubicBezTo>
                  <a:close/>
                </a:path>
              </a:pathLst>
            </a:custGeom>
            <a:solidFill>
              <a:srgbClr val="FFFFFF"/>
            </a:solidFill>
          </p:spPr>
          <p:txBody>
            <a:bodyPr/>
            <a:lstStyle/>
            <a:p>
              <a:endParaRPr lang="en-US"/>
            </a:p>
          </p:txBody>
        </p:sp>
        <p:sp>
          <p:nvSpPr>
            <p:cNvPr id="23" name="TextBox 23"/>
            <p:cNvSpPr txBox="1"/>
            <p:nvPr/>
          </p:nvSpPr>
          <p:spPr>
            <a:xfrm>
              <a:off x="0" y="-47625"/>
              <a:ext cx="721287" cy="263215"/>
            </a:xfrm>
            <a:prstGeom prst="rect">
              <a:avLst/>
            </a:prstGeom>
          </p:spPr>
          <p:txBody>
            <a:bodyPr lIns="50800" tIns="50800" rIns="50800" bIns="50800" rtlCol="0" anchor="ctr"/>
            <a:lstStyle/>
            <a:p>
              <a:pPr algn="ctr">
                <a:lnSpc>
                  <a:spcPts val="3499"/>
                </a:lnSpc>
                <a:spcBef>
                  <a:spcPct val="0"/>
                </a:spcBef>
              </a:pPr>
              <a:r>
                <a:rPr lang="en-US" sz="2499">
                  <a:solidFill>
                    <a:srgbClr val="000000"/>
                  </a:solidFill>
                  <a:latin typeface="Open Sauce"/>
                  <a:ea typeface="Open Sauce"/>
                  <a:cs typeface="Open Sauce"/>
                  <a:sym typeface="Open Sauce"/>
                </a:rPr>
                <a:t>Unit 2</a:t>
              </a:r>
            </a:p>
          </p:txBody>
        </p:sp>
      </p:grpSp>
      <p:sp>
        <p:nvSpPr>
          <p:cNvPr id="24" name="Freeform 24"/>
          <p:cNvSpPr/>
          <p:nvPr/>
        </p:nvSpPr>
        <p:spPr>
          <a:xfrm>
            <a:off x="15546330"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25" name="Group 25"/>
          <p:cNvGrpSpPr/>
          <p:nvPr/>
        </p:nvGrpSpPr>
        <p:grpSpPr>
          <a:xfrm>
            <a:off x="16366091" y="1013792"/>
            <a:ext cx="889871" cy="88987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27" name="TextBox 27"/>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28" name="Group 28"/>
          <p:cNvGrpSpPr/>
          <p:nvPr/>
        </p:nvGrpSpPr>
        <p:grpSpPr>
          <a:xfrm>
            <a:off x="4713661" y="1013792"/>
            <a:ext cx="2974020" cy="865515"/>
            <a:chOff x="0" y="0"/>
            <a:chExt cx="783281" cy="227955"/>
          </a:xfrm>
        </p:grpSpPr>
        <p:sp>
          <p:nvSpPr>
            <p:cNvPr id="29" name="Freeform 29"/>
            <p:cNvSpPr/>
            <p:nvPr/>
          </p:nvSpPr>
          <p:spPr>
            <a:xfrm>
              <a:off x="0" y="0"/>
              <a:ext cx="783281" cy="227955"/>
            </a:xfrm>
            <a:custGeom>
              <a:avLst/>
              <a:gdLst/>
              <a:ahLst/>
              <a:cxnLst/>
              <a:rect l="l" t="t" r="r" b="b"/>
              <a:pathLst>
                <a:path w="783281" h="227955">
                  <a:moveTo>
                    <a:pt x="113977" y="0"/>
                  </a:moveTo>
                  <a:lnTo>
                    <a:pt x="669304" y="0"/>
                  </a:lnTo>
                  <a:cubicBezTo>
                    <a:pt x="732252" y="0"/>
                    <a:pt x="783281" y="51029"/>
                    <a:pt x="783281" y="113977"/>
                  </a:cubicBezTo>
                  <a:lnTo>
                    <a:pt x="783281" y="113977"/>
                  </a:lnTo>
                  <a:cubicBezTo>
                    <a:pt x="783281" y="144206"/>
                    <a:pt x="771273" y="173196"/>
                    <a:pt x="749898" y="194571"/>
                  </a:cubicBezTo>
                  <a:cubicBezTo>
                    <a:pt x="728523" y="215946"/>
                    <a:pt x="699532" y="227955"/>
                    <a:pt x="669304" y="227955"/>
                  </a:cubicBezTo>
                  <a:lnTo>
                    <a:pt x="113977" y="227955"/>
                  </a:lnTo>
                  <a:cubicBezTo>
                    <a:pt x="83749" y="227955"/>
                    <a:pt x="54758" y="215946"/>
                    <a:pt x="33383" y="194571"/>
                  </a:cubicBezTo>
                  <a:cubicBezTo>
                    <a:pt x="12008" y="173196"/>
                    <a:pt x="0" y="144206"/>
                    <a:pt x="0" y="113977"/>
                  </a:cubicBezTo>
                  <a:lnTo>
                    <a:pt x="0" y="113977"/>
                  </a:lnTo>
                  <a:cubicBezTo>
                    <a:pt x="0" y="83749"/>
                    <a:pt x="12008" y="54758"/>
                    <a:pt x="33383" y="33383"/>
                  </a:cubicBezTo>
                  <a:cubicBezTo>
                    <a:pt x="54758" y="12008"/>
                    <a:pt x="83749" y="0"/>
                    <a:pt x="113977" y="0"/>
                  </a:cubicBezTo>
                  <a:close/>
                </a:path>
              </a:pathLst>
            </a:custGeom>
            <a:solidFill>
              <a:srgbClr val="000000"/>
            </a:solidFill>
          </p:spPr>
          <p:txBody>
            <a:bodyPr/>
            <a:lstStyle/>
            <a:p>
              <a:endParaRPr lang="en-US"/>
            </a:p>
          </p:txBody>
        </p:sp>
        <p:sp>
          <p:nvSpPr>
            <p:cNvPr id="30" name="TextBox 30"/>
            <p:cNvSpPr txBox="1"/>
            <p:nvPr/>
          </p:nvSpPr>
          <p:spPr>
            <a:xfrm>
              <a:off x="0" y="-47625"/>
              <a:ext cx="783281" cy="275580"/>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1</a:t>
              </a:r>
            </a:p>
          </p:txBody>
        </p:sp>
      </p:grpSp>
      <p:grpSp>
        <p:nvGrpSpPr>
          <p:cNvPr id="31" name="Group 31"/>
          <p:cNvGrpSpPr/>
          <p:nvPr/>
        </p:nvGrpSpPr>
        <p:grpSpPr>
          <a:xfrm>
            <a:off x="1450028" y="1085095"/>
            <a:ext cx="2917864" cy="747265"/>
            <a:chOff x="0" y="0"/>
            <a:chExt cx="768491" cy="196811"/>
          </a:xfrm>
        </p:grpSpPr>
        <p:sp>
          <p:nvSpPr>
            <p:cNvPr id="32" name="Freeform 32"/>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3" name="TextBox 33"/>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grpSp>
        <p:nvGrpSpPr>
          <p:cNvPr id="34" name="Group 34"/>
          <p:cNvGrpSpPr/>
          <p:nvPr/>
        </p:nvGrpSpPr>
        <p:grpSpPr>
          <a:xfrm>
            <a:off x="12548052" y="1085095"/>
            <a:ext cx="2917864" cy="747265"/>
            <a:chOff x="0" y="0"/>
            <a:chExt cx="768491" cy="196811"/>
          </a:xfrm>
        </p:grpSpPr>
        <p:sp>
          <p:nvSpPr>
            <p:cNvPr id="35" name="Freeform 35"/>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6" name="TextBox 36"/>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sp>
        <p:nvSpPr>
          <p:cNvPr id="37" name="TextBox 37"/>
          <p:cNvSpPr txBox="1"/>
          <p:nvPr/>
        </p:nvSpPr>
        <p:spPr>
          <a:xfrm>
            <a:off x="1450028" y="3222332"/>
            <a:ext cx="10755530" cy="2562358"/>
          </a:xfrm>
          <a:prstGeom prst="rect">
            <a:avLst/>
          </a:prstGeom>
        </p:spPr>
        <p:txBody>
          <a:bodyPr lIns="0" tIns="0" rIns="0" bIns="0" rtlCol="0" anchor="t">
            <a:spAutoFit/>
          </a:bodyPr>
          <a:lstStyle/>
          <a:p>
            <a:pPr algn="l">
              <a:lnSpc>
                <a:spcPts val="6528"/>
              </a:lnSpc>
            </a:pPr>
            <a:r>
              <a:rPr lang="en-US" sz="7253" b="1" spc="-362">
                <a:solidFill>
                  <a:srgbClr val="1D1B1A"/>
                </a:solidFill>
                <a:latin typeface="DM Sans Bold"/>
                <a:ea typeface="DM Sans Bold"/>
                <a:cs typeface="DM Sans Bold"/>
                <a:sym typeface="DM Sans Bold"/>
              </a:rPr>
              <a:t>How can we rationally justify inductive arguments?</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656860" y="8502874"/>
            <a:ext cx="1418462" cy="1418462"/>
            <a:chOff x="0" y="0"/>
            <a:chExt cx="1891283" cy="1891283"/>
          </a:xfrm>
        </p:grpSpPr>
        <p:grpSp>
          <p:nvGrpSpPr>
            <p:cNvPr id="3" name="Group 3"/>
            <p:cNvGrpSpPr/>
            <p:nvPr/>
          </p:nvGrpSpPr>
          <p:grpSpPr>
            <a:xfrm>
              <a:off x="0" y="0"/>
              <a:ext cx="1891283" cy="189128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txBody>
              <a:bodyPr/>
              <a:lstStyle/>
              <a:p>
                <a:endParaRPr lang="en-US"/>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6" name="Freeform 6"/>
            <p:cNvSpPr/>
            <p:nvPr/>
          </p:nvSpPr>
          <p:spPr>
            <a:xfrm>
              <a:off x="435812" y="435812"/>
              <a:ext cx="1019659" cy="1019659"/>
            </a:xfrm>
            <a:custGeom>
              <a:avLst/>
              <a:gdLst/>
              <a:ahLst/>
              <a:cxnLst/>
              <a:rect l="l" t="t" r="r" b="b"/>
              <a:pathLst>
                <a:path w="1019659" h="1019659">
                  <a:moveTo>
                    <a:pt x="0" y="0"/>
                  </a:moveTo>
                  <a:lnTo>
                    <a:pt x="1019659" y="0"/>
                  </a:lnTo>
                  <a:lnTo>
                    <a:pt x="1019659" y="1019659"/>
                  </a:lnTo>
                  <a:lnTo>
                    <a:pt x="0" y="10196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7" name="Group 7"/>
          <p:cNvGrpSpPr/>
          <p:nvPr/>
        </p:nvGrpSpPr>
        <p:grpSpPr>
          <a:xfrm>
            <a:off x="1028700" y="6762236"/>
            <a:ext cx="7908496" cy="2449869"/>
            <a:chOff x="0" y="0"/>
            <a:chExt cx="2247454" cy="696209"/>
          </a:xfrm>
        </p:grpSpPr>
        <p:sp>
          <p:nvSpPr>
            <p:cNvPr id="8" name="Freeform 8"/>
            <p:cNvSpPr/>
            <p:nvPr/>
          </p:nvSpPr>
          <p:spPr>
            <a:xfrm>
              <a:off x="0" y="0"/>
              <a:ext cx="2247454" cy="696209"/>
            </a:xfrm>
            <a:custGeom>
              <a:avLst/>
              <a:gdLst/>
              <a:ahLst/>
              <a:cxnLst/>
              <a:rect l="l" t="t" r="r" b="b"/>
              <a:pathLst>
                <a:path w="2247454" h="696209">
                  <a:moveTo>
                    <a:pt x="48947" y="0"/>
                  </a:moveTo>
                  <a:lnTo>
                    <a:pt x="2198507" y="0"/>
                  </a:lnTo>
                  <a:cubicBezTo>
                    <a:pt x="2211489" y="0"/>
                    <a:pt x="2223939" y="5157"/>
                    <a:pt x="2233118" y="14336"/>
                  </a:cubicBezTo>
                  <a:cubicBezTo>
                    <a:pt x="2242297" y="23516"/>
                    <a:pt x="2247454" y="35965"/>
                    <a:pt x="2247454" y="48947"/>
                  </a:cubicBezTo>
                  <a:lnTo>
                    <a:pt x="2247454" y="647262"/>
                  </a:lnTo>
                  <a:cubicBezTo>
                    <a:pt x="2247454" y="660244"/>
                    <a:pt x="2242297" y="672694"/>
                    <a:pt x="2233118" y="681873"/>
                  </a:cubicBezTo>
                  <a:cubicBezTo>
                    <a:pt x="2223939" y="691052"/>
                    <a:pt x="2211489" y="696209"/>
                    <a:pt x="2198507" y="696209"/>
                  </a:cubicBezTo>
                  <a:lnTo>
                    <a:pt x="48947" y="696209"/>
                  </a:lnTo>
                  <a:cubicBezTo>
                    <a:pt x="35965" y="696209"/>
                    <a:pt x="23516" y="691052"/>
                    <a:pt x="14336" y="681873"/>
                  </a:cubicBezTo>
                  <a:cubicBezTo>
                    <a:pt x="5157" y="672694"/>
                    <a:pt x="0" y="660244"/>
                    <a:pt x="0" y="647262"/>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9" name="TextBox 9"/>
            <p:cNvSpPr txBox="1"/>
            <p:nvPr/>
          </p:nvSpPr>
          <p:spPr>
            <a:xfrm>
              <a:off x="0" y="-47625"/>
              <a:ext cx="2247454" cy="743834"/>
            </a:xfrm>
            <a:prstGeom prst="rect">
              <a:avLst/>
            </a:prstGeom>
          </p:spPr>
          <p:txBody>
            <a:bodyPr lIns="50800" tIns="50800" rIns="50800" bIns="50800" rtlCol="0" anchor="ctr"/>
            <a:lstStyle/>
            <a:p>
              <a:pPr algn="ctr">
                <a:lnSpc>
                  <a:spcPts val="3499"/>
                </a:lnSpc>
                <a:spcBef>
                  <a:spcPct val="0"/>
                </a:spcBef>
              </a:pPr>
              <a:endParaRPr/>
            </a:p>
          </p:txBody>
        </p:sp>
      </p:grpSp>
      <p:sp>
        <p:nvSpPr>
          <p:cNvPr id="10" name="Freeform 10"/>
          <p:cNvSpPr/>
          <p:nvPr/>
        </p:nvSpPr>
        <p:spPr>
          <a:xfrm>
            <a:off x="1500377" y="9521731"/>
            <a:ext cx="1923768" cy="399606"/>
          </a:xfrm>
          <a:custGeom>
            <a:avLst/>
            <a:gdLst/>
            <a:ahLst/>
            <a:cxnLst/>
            <a:rect l="l" t="t" r="r" b="b"/>
            <a:pathLst>
              <a:path w="1923768" h="399606">
                <a:moveTo>
                  <a:pt x="0" y="0"/>
                </a:moveTo>
                <a:lnTo>
                  <a:pt x="1923767" y="0"/>
                </a:lnTo>
                <a:lnTo>
                  <a:pt x="1923767" y="399606"/>
                </a:lnTo>
                <a:lnTo>
                  <a:pt x="0" y="399606"/>
                </a:lnTo>
                <a:lnTo>
                  <a:pt x="0" y="0"/>
                </a:lnTo>
                <a:close/>
              </a:path>
            </a:pathLst>
          </a:custGeom>
          <a:blipFill>
            <a:blip r:embed="rId4">
              <a:extLst>
                <a:ext uri="{96DAC541-7B7A-43D3-8B79-37D633B846F1}">
                  <asvg:svgBlip xmlns:asvg="http://schemas.microsoft.com/office/drawing/2016/SVG/main" r:embed="rId5"/>
                </a:ext>
              </a:extLst>
            </a:blip>
            <a:stretch>
              <a:fillRect b="-310516"/>
            </a:stretch>
          </a:blipFill>
        </p:spPr>
        <p:txBody>
          <a:bodyPr/>
          <a:lstStyle/>
          <a:p>
            <a:endParaRPr lang="en-US"/>
          </a:p>
        </p:txBody>
      </p:sp>
      <p:grpSp>
        <p:nvGrpSpPr>
          <p:cNvPr id="11" name="Group 11"/>
          <p:cNvGrpSpPr/>
          <p:nvPr/>
        </p:nvGrpSpPr>
        <p:grpSpPr>
          <a:xfrm>
            <a:off x="1028700" y="2693631"/>
            <a:ext cx="7908496" cy="3717667"/>
            <a:chOff x="0" y="0"/>
            <a:chExt cx="2247454" cy="1056495"/>
          </a:xfrm>
        </p:grpSpPr>
        <p:sp>
          <p:nvSpPr>
            <p:cNvPr id="12" name="Freeform 12"/>
            <p:cNvSpPr/>
            <p:nvPr/>
          </p:nvSpPr>
          <p:spPr>
            <a:xfrm>
              <a:off x="0" y="0"/>
              <a:ext cx="2247454" cy="1056495"/>
            </a:xfrm>
            <a:custGeom>
              <a:avLst/>
              <a:gdLst/>
              <a:ahLst/>
              <a:cxnLst/>
              <a:rect l="l" t="t" r="r" b="b"/>
              <a:pathLst>
                <a:path w="2247454" h="1056495">
                  <a:moveTo>
                    <a:pt x="48947" y="0"/>
                  </a:moveTo>
                  <a:lnTo>
                    <a:pt x="2198507" y="0"/>
                  </a:lnTo>
                  <a:cubicBezTo>
                    <a:pt x="2211489" y="0"/>
                    <a:pt x="2223939" y="5157"/>
                    <a:pt x="2233118" y="14336"/>
                  </a:cubicBezTo>
                  <a:cubicBezTo>
                    <a:pt x="2242297" y="23516"/>
                    <a:pt x="2247454" y="35965"/>
                    <a:pt x="2247454" y="48947"/>
                  </a:cubicBezTo>
                  <a:lnTo>
                    <a:pt x="2247454" y="1007548"/>
                  </a:lnTo>
                  <a:cubicBezTo>
                    <a:pt x="2247454" y="1020530"/>
                    <a:pt x="2242297" y="1032979"/>
                    <a:pt x="2233118" y="1042159"/>
                  </a:cubicBezTo>
                  <a:cubicBezTo>
                    <a:pt x="2223939" y="1051338"/>
                    <a:pt x="2211489" y="1056495"/>
                    <a:pt x="2198507" y="1056495"/>
                  </a:cubicBezTo>
                  <a:lnTo>
                    <a:pt x="48947" y="1056495"/>
                  </a:lnTo>
                  <a:cubicBezTo>
                    <a:pt x="35965" y="1056495"/>
                    <a:pt x="23516" y="1051338"/>
                    <a:pt x="14336" y="1042159"/>
                  </a:cubicBezTo>
                  <a:cubicBezTo>
                    <a:pt x="5157" y="1032979"/>
                    <a:pt x="0" y="1020530"/>
                    <a:pt x="0" y="1007548"/>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13" name="TextBox 13"/>
            <p:cNvSpPr txBox="1"/>
            <p:nvPr/>
          </p:nvSpPr>
          <p:spPr>
            <a:xfrm>
              <a:off x="0" y="-47625"/>
              <a:ext cx="2247454" cy="1104120"/>
            </a:xfrm>
            <a:prstGeom prst="rect">
              <a:avLst/>
            </a:prstGeom>
          </p:spPr>
          <p:txBody>
            <a:bodyPr lIns="50800" tIns="50800" rIns="50800" bIns="50800" rtlCol="0" anchor="ctr"/>
            <a:lstStyle/>
            <a:p>
              <a:pPr algn="ctr">
                <a:lnSpc>
                  <a:spcPts val="3499"/>
                </a:lnSpc>
                <a:spcBef>
                  <a:spcPct val="0"/>
                </a:spcBef>
              </a:pPr>
              <a:endParaRPr/>
            </a:p>
          </p:txBody>
        </p:sp>
      </p:grpSp>
      <p:sp>
        <p:nvSpPr>
          <p:cNvPr id="14" name="Freeform 14"/>
          <p:cNvSpPr/>
          <p:nvPr/>
        </p:nvSpPr>
        <p:spPr>
          <a:xfrm>
            <a:off x="10686693" y="4133364"/>
            <a:ext cx="6569269" cy="3679622"/>
          </a:xfrm>
          <a:custGeom>
            <a:avLst/>
            <a:gdLst/>
            <a:ahLst/>
            <a:cxnLst/>
            <a:rect l="l" t="t" r="r" b="b"/>
            <a:pathLst>
              <a:path w="6569269" h="3679622">
                <a:moveTo>
                  <a:pt x="0" y="0"/>
                </a:moveTo>
                <a:lnTo>
                  <a:pt x="6569269" y="0"/>
                </a:lnTo>
                <a:lnTo>
                  <a:pt x="6569269" y="3679623"/>
                </a:lnTo>
                <a:lnTo>
                  <a:pt x="0" y="3679623"/>
                </a:lnTo>
                <a:lnTo>
                  <a:pt x="0" y="0"/>
                </a:lnTo>
                <a:close/>
              </a:path>
            </a:pathLst>
          </a:custGeom>
          <a:blipFill>
            <a:blip r:embed="rId6"/>
            <a:stretch>
              <a:fillRect/>
            </a:stretch>
          </a:blipFill>
        </p:spPr>
        <p:txBody>
          <a:bodyPr/>
          <a:lstStyle/>
          <a:p>
            <a:endParaRPr lang="en-US"/>
          </a:p>
        </p:txBody>
      </p:sp>
      <p:sp>
        <p:nvSpPr>
          <p:cNvPr id="15" name="TextBox 15"/>
          <p:cNvSpPr txBox="1"/>
          <p:nvPr/>
        </p:nvSpPr>
        <p:spPr>
          <a:xfrm>
            <a:off x="1615709" y="7020466"/>
            <a:ext cx="6734478" cy="124396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Objectively true claims</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Earth goes around the sun</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Animal cells don’t have cell walls.</a:t>
            </a:r>
          </a:p>
        </p:txBody>
      </p:sp>
      <p:sp>
        <p:nvSpPr>
          <p:cNvPr id="16" name="TextBox 16"/>
          <p:cNvSpPr txBox="1"/>
          <p:nvPr/>
        </p:nvSpPr>
        <p:spPr>
          <a:xfrm>
            <a:off x="1615709" y="3068469"/>
            <a:ext cx="6734478" cy="2082165"/>
          </a:xfrm>
          <a:prstGeom prst="rect">
            <a:avLst/>
          </a:prstGeom>
        </p:spPr>
        <p:txBody>
          <a:bodyPr lIns="0" tIns="0" rIns="0" bIns="0" rtlCol="0" anchor="t">
            <a:spAutoFit/>
          </a:bodyPr>
          <a:lstStyle/>
          <a:p>
            <a:pPr algn="ctr">
              <a:lnSpc>
                <a:spcPts val="3359"/>
              </a:lnSpc>
            </a:pPr>
            <a:r>
              <a:rPr lang="en-US" sz="2400" b="1">
                <a:solidFill>
                  <a:srgbClr val="1D1B1A"/>
                </a:solidFill>
                <a:latin typeface="Open Sauce Bold"/>
                <a:ea typeface="Open Sauce Bold"/>
                <a:cs typeface="Open Sauce Bold"/>
                <a:sym typeface="Open Sauce Bold"/>
              </a:rPr>
              <a:t> Ethical Objectivism</a:t>
            </a:r>
          </a:p>
          <a:p>
            <a:pPr algn="l">
              <a:lnSpc>
                <a:spcPts val="3359"/>
              </a:lnSpc>
            </a:pPr>
            <a:r>
              <a:rPr lang="en-US" sz="2400" b="1">
                <a:solidFill>
                  <a:srgbClr val="1D1B1A"/>
                </a:solidFill>
                <a:latin typeface="Open Sauce Bold"/>
                <a:ea typeface="Open Sauce Bold"/>
                <a:cs typeface="Open Sauce Bold"/>
                <a:sym typeface="Open Sauce Bold"/>
              </a:rPr>
              <a:t>Some moral standards are objectively correct and that some moral claims are objectively true.</a:t>
            </a:r>
          </a:p>
          <a:p>
            <a:pPr algn="l">
              <a:lnSpc>
                <a:spcPts val="3359"/>
              </a:lnSpc>
              <a:spcBef>
                <a:spcPct val="0"/>
              </a:spcBef>
            </a:pPr>
            <a:endParaRPr lang="en-US" sz="2400" b="1">
              <a:solidFill>
                <a:srgbClr val="1D1B1A"/>
              </a:solidFill>
              <a:latin typeface="Open Sauce Bold"/>
              <a:ea typeface="Open Sauce Bold"/>
              <a:cs typeface="Open Sauce Bold"/>
              <a:sym typeface="Open Sauce Bold"/>
            </a:endParaRPr>
          </a:p>
        </p:txBody>
      </p:sp>
      <p:grpSp>
        <p:nvGrpSpPr>
          <p:cNvPr id="17" name="Group 17"/>
          <p:cNvGrpSpPr/>
          <p:nvPr/>
        </p:nvGrpSpPr>
        <p:grpSpPr>
          <a:xfrm>
            <a:off x="1028700" y="1013792"/>
            <a:ext cx="16227262" cy="889871"/>
            <a:chOff x="0" y="0"/>
            <a:chExt cx="4273847" cy="234369"/>
          </a:xfrm>
        </p:grpSpPr>
        <p:sp>
          <p:nvSpPr>
            <p:cNvPr id="18" name="Freeform 18"/>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19" name="TextBox 19"/>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20" name="Group 20"/>
          <p:cNvGrpSpPr/>
          <p:nvPr/>
        </p:nvGrpSpPr>
        <p:grpSpPr>
          <a:xfrm>
            <a:off x="1245800" y="1101866"/>
            <a:ext cx="3070808" cy="730494"/>
            <a:chOff x="0" y="0"/>
            <a:chExt cx="808772" cy="192393"/>
          </a:xfrm>
        </p:grpSpPr>
        <p:sp>
          <p:nvSpPr>
            <p:cNvPr id="21" name="Freeform 21"/>
            <p:cNvSpPr/>
            <p:nvPr/>
          </p:nvSpPr>
          <p:spPr>
            <a:xfrm>
              <a:off x="0" y="0"/>
              <a:ext cx="808772" cy="192393"/>
            </a:xfrm>
            <a:custGeom>
              <a:avLst/>
              <a:gdLst/>
              <a:ahLst/>
              <a:cxnLst/>
              <a:rect l="l" t="t" r="r" b="b"/>
              <a:pathLst>
                <a:path w="808772" h="192393">
                  <a:moveTo>
                    <a:pt x="96197" y="0"/>
                  </a:moveTo>
                  <a:lnTo>
                    <a:pt x="712576" y="0"/>
                  </a:lnTo>
                  <a:cubicBezTo>
                    <a:pt x="738089" y="0"/>
                    <a:pt x="762557" y="10135"/>
                    <a:pt x="780597" y="28175"/>
                  </a:cubicBezTo>
                  <a:cubicBezTo>
                    <a:pt x="798637" y="46216"/>
                    <a:pt x="808772" y="70684"/>
                    <a:pt x="808772" y="96197"/>
                  </a:cubicBezTo>
                  <a:lnTo>
                    <a:pt x="808772" y="96197"/>
                  </a:lnTo>
                  <a:cubicBezTo>
                    <a:pt x="808772" y="149325"/>
                    <a:pt x="765704" y="192393"/>
                    <a:pt x="712576" y="192393"/>
                  </a:cubicBezTo>
                  <a:lnTo>
                    <a:pt x="96197" y="192393"/>
                  </a:lnTo>
                  <a:cubicBezTo>
                    <a:pt x="43069" y="192393"/>
                    <a:pt x="0" y="149325"/>
                    <a:pt x="0" y="96197"/>
                  </a:cubicBezTo>
                  <a:lnTo>
                    <a:pt x="0" y="96197"/>
                  </a:lnTo>
                  <a:cubicBezTo>
                    <a:pt x="0" y="43069"/>
                    <a:pt x="43069" y="0"/>
                    <a:pt x="96197" y="0"/>
                  </a:cubicBezTo>
                  <a:close/>
                </a:path>
              </a:pathLst>
            </a:custGeom>
            <a:solidFill>
              <a:srgbClr val="FFFFFF"/>
            </a:solidFill>
          </p:spPr>
          <p:txBody>
            <a:bodyPr/>
            <a:lstStyle/>
            <a:p>
              <a:endParaRPr lang="en-US"/>
            </a:p>
          </p:txBody>
        </p:sp>
        <p:sp>
          <p:nvSpPr>
            <p:cNvPr id="22" name="TextBox 22"/>
            <p:cNvSpPr txBox="1"/>
            <p:nvPr/>
          </p:nvSpPr>
          <p:spPr>
            <a:xfrm>
              <a:off x="0" y="-47625"/>
              <a:ext cx="808772" cy="240018"/>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sp>
        <p:nvSpPr>
          <p:cNvPr id="23" name="Freeform 23"/>
          <p:cNvSpPr/>
          <p:nvPr/>
        </p:nvSpPr>
        <p:spPr>
          <a:xfrm>
            <a:off x="15546330"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24" name="Group 24"/>
          <p:cNvGrpSpPr/>
          <p:nvPr/>
        </p:nvGrpSpPr>
        <p:grpSpPr>
          <a:xfrm>
            <a:off x="16366091" y="1013792"/>
            <a:ext cx="889871" cy="88987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26" name="TextBox 26"/>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27" name="Group 27"/>
          <p:cNvGrpSpPr/>
          <p:nvPr/>
        </p:nvGrpSpPr>
        <p:grpSpPr>
          <a:xfrm>
            <a:off x="4099508" y="1085095"/>
            <a:ext cx="2917864" cy="747265"/>
            <a:chOff x="0" y="0"/>
            <a:chExt cx="768491" cy="196811"/>
          </a:xfrm>
        </p:grpSpPr>
        <p:sp>
          <p:nvSpPr>
            <p:cNvPr id="28" name="Freeform 28"/>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9" name="TextBox 29"/>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1</a:t>
              </a:r>
            </a:p>
          </p:txBody>
        </p:sp>
      </p:grpSp>
      <p:grpSp>
        <p:nvGrpSpPr>
          <p:cNvPr id="30" name="Group 30"/>
          <p:cNvGrpSpPr/>
          <p:nvPr/>
        </p:nvGrpSpPr>
        <p:grpSpPr>
          <a:xfrm>
            <a:off x="7012183" y="1085095"/>
            <a:ext cx="2917864" cy="747265"/>
            <a:chOff x="0" y="0"/>
            <a:chExt cx="768491" cy="196811"/>
          </a:xfrm>
        </p:grpSpPr>
        <p:sp>
          <p:nvSpPr>
            <p:cNvPr id="31" name="Freeform 31"/>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2" name="TextBox 32"/>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2</a:t>
              </a:r>
            </a:p>
          </p:txBody>
        </p:sp>
      </p:grpSp>
      <p:grpSp>
        <p:nvGrpSpPr>
          <p:cNvPr id="33" name="Group 33"/>
          <p:cNvGrpSpPr/>
          <p:nvPr/>
        </p:nvGrpSpPr>
        <p:grpSpPr>
          <a:xfrm>
            <a:off x="9630189" y="1013792"/>
            <a:ext cx="2917864" cy="889871"/>
            <a:chOff x="0" y="0"/>
            <a:chExt cx="768491" cy="234369"/>
          </a:xfrm>
        </p:grpSpPr>
        <p:sp>
          <p:nvSpPr>
            <p:cNvPr id="34" name="Freeform 34"/>
            <p:cNvSpPr/>
            <p:nvPr/>
          </p:nvSpPr>
          <p:spPr>
            <a:xfrm>
              <a:off x="0" y="0"/>
              <a:ext cx="768491" cy="234369"/>
            </a:xfrm>
            <a:custGeom>
              <a:avLst/>
              <a:gdLst/>
              <a:ahLst/>
              <a:cxnLst/>
              <a:rect l="l" t="t" r="r" b="b"/>
              <a:pathLst>
                <a:path w="768491" h="234369">
                  <a:moveTo>
                    <a:pt x="117185" y="0"/>
                  </a:moveTo>
                  <a:lnTo>
                    <a:pt x="651306" y="0"/>
                  </a:lnTo>
                  <a:cubicBezTo>
                    <a:pt x="716025" y="0"/>
                    <a:pt x="768491" y="52465"/>
                    <a:pt x="768491" y="117185"/>
                  </a:cubicBezTo>
                  <a:lnTo>
                    <a:pt x="768491" y="117185"/>
                  </a:lnTo>
                  <a:cubicBezTo>
                    <a:pt x="768491" y="148264"/>
                    <a:pt x="756145" y="178070"/>
                    <a:pt x="734168" y="200047"/>
                  </a:cubicBezTo>
                  <a:cubicBezTo>
                    <a:pt x="712192" y="222023"/>
                    <a:pt x="682385" y="234369"/>
                    <a:pt x="651306" y="234369"/>
                  </a:cubicBezTo>
                  <a:lnTo>
                    <a:pt x="117185" y="234369"/>
                  </a:lnTo>
                  <a:cubicBezTo>
                    <a:pt x="86105" y="234369"/>
                    <a:pt x="56299" y="222023"/>
                    <a:pt x="34323" y="200047"/>
                  </a:cubicBezTo>
                  <a:cubicBezTo>
                    <a:pt x="12346" y="178070"/>
                    <a:pt x="0" y="148264"/>
                    <a:pt x="0" y="117185"/>
                  </a:cubicBezTo>
                  <a:lnTo>
                    <a:pt x="0" y="117185"/>
                  </a:lnTo>
                  <a:cubicBezTo>
                    <a:pt x="0" y="86105"/>
                    <a:pt x="12346" y="56299"/>
                    <a:pt x="34323" y="34323"/>
                  </a:cubicBezTo>
                  <a:cubicBezTo>
                    <a:pt x="56299" y="12346"/>
                    <a:pt x="86105" y="0"/>
                    <a:pt x="117185" y="0"/>
                  </a:cubicBezTo>
                  <a:close/>
                </a:path>
              </a:pathLst>
            </a:custGeom>
            <a:solidFill>
              <a:srgbClr val="1D1B1A"/>
            </a:solidFill>
          </p:spPr>
          <p:txBody>
            <a:bodyPr/>
            <a:lstStyle/>
            <a:p>
              <a:endParaRPr lang="en-US"/>
            </a:p>
          </p:txBody>
        </p:sp>
        <p:sp>
          <p:nvSpPr>
            <p:cNvPr id="35" name="TextBox 35"/>
            <p:cNvSpPr txBox="1"/>
            <p:nvPr/>
          </p:nvSpPr>
          <p:spPr>
            <a:xfrm>
              <a:off x="0" y="-47625"/>
              <a:ext cx="768491" cy="281994"/>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3</a:t>
              </a:r>
            </a:p>
          </p:txBody>
        </p:sp>
      </p:grpSp>
      <p:grpSp>
        <p:nvGrpSpPr>
          <p:cNvPr id="36" name="Group 36"/>
          <p:cNvGrpSpPr/>
          <p:nvPr/>
        </p:nvGrpSpPr>
        <p:grpSpPr>
          <a:xfrm>
            <a:off x="12548052" y="1085095"/>
            <a:ext cx="2917864" cy="747265"/>
            <a:chOff x="0" y="0"/>
            <a:chExt cx="768491" cy="196811"/>
          </a:xfrm>
        </p:grpSpPr>
        <p:sp>
          <p:nvSpPr>
            <p:cNvPr id="37" name="Freeform 37"/>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8" name="TextBox 38"/>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656860" y="8502874"/>
            <a:ext cx="1418462" cy="1418462"/>
            <a:chOff x="0" y="0"/>
            <a:chExt cx="1891283" cy="1891283"/>
          </a:xfrm>
        </p:grpSpPr>
        <p:grpSp>
          <p:nvGrpSpPr>
            <p:cNvPr id="3" name="Group 3"/>
            <p:cNvGrpSpPr/>
            <p:nvPr/>
          </p:nvGrpSpPr>
          <p:grpSpPr>
            <a:xfrm>
              <a:off x="0" y="0"/>
              <a:ext cx="1891283" cy="189128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txBody>
              <a:bodyPr/>
              <a:lstStyle/>
              <a:p>
                <a:endParaRPr lang="en-US"/>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6" name="Freeform 6"/>
            <p:cNvSpPr/>
            <p:nvPr/>
          </p:nvSpPr>
          <p:spPr>
            <a:xfrm>
              <a:off x="435812" y="435812"/>
              <a:ext cx="1019659" cy="1019659"/>
            </a:xfrm>
            <a:custGeom>
              <a:avLst/>
              <a:gdLst/>
              <a:ahLst/>
              <a:cxnLst/>
              <a:rect l="l" t="t" r="r" b="b"/>
              <a:pathLst>
                <a:path w="1019659" h="1019659">
                  <a:moveTo>
                    <a:pt x="0" y="0"/>
                  </a:moveTo>
                  <a:lnTo>
                    <a:pt x="1019659" y="0"/>
                  </a:lnTo>
                  <a:lnTo>
                    <a:pt x="1019659" y="1019659"/>
                  </a:lnTo>
                  <a:lnTo>
                    <a:pt x="0" y="10196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7" name="Group 7"/>
          <p:cNvGrpSpPr/>
          <p:nvPr/>
        </p:nvGrpSpPr>
        <p:grpSpPr>
          <a:xfrm>
            <a:off x="1028700" y="6762236"/>
            <a:ext cx="7908496" cy="3178594"/>
            <a:chOff x="0" y="0"/>
            <a:chExt cx="2247454" cy="903300"/>
          </a:xfrm>
        </p:grpSpPr>
        <p:sp>
          <p:nvSpPr>
            <p:cNvPr id="8" name="Freeform 8"/>
            <p:cNvSpPr/>
            <p:nvPr/>
          </p:nvSpPr>
          <p:spPr>
            <a:xfrm>
              <a:off x="0" y="0"/>
              <a:ext cx="2247454" cy="903300"/>
            </a:xfrm>
            <a:custGeom>
              <a:avLst/>
              <a:gdLst/>
              <a:ahLst/>
              <a:cxnLst/>
              <a:rect l="l" t="t" r="r" b="b"/>
              <a:pathLst>
                <a:path w="2247454" h="903300">
                  <a:moveTo>
                    <a:pt x="48947" y="0"/>
                  </a:moveTo>
                  <a:lnTo>
                    <a:pt x="2198507" y="0"/>
                  </a:lnTo>
                  <a:cubicBezTo>
                    <a:pt x="2211489" y="0"/>
                    <a:pt x="2223939" y="5157"/>
                    <a:pt x="2233118" y="14336"/>
                  </a:cubicBezTo>
                  <a:cubicBezTo>
                    <a:pt x="2242297" y="23516"/>
                    <a:pt x="2247454" y="35965"/>
                    <a:pt x="2247454" y="48947"/>
                  </a:cubicBezTo>
                  <a:lnTo>
                    <a:pt x="2247454" y="854353"/>
                  </a:lnTo>
                  <a:cubicBezTo>
                    <a:pt x="2247454" y="867335"/>
                    <a:pt x="2242297" y="879784"/>
                    <a:pt x="2233118" y="888964"/>
                  </a:cubicBezTo>
                  <a:cubicBezTo>
                    <a:pt x="2223939" y="898143"/>
                    <a:pt x="2211489" y="903300"/>
                    <a:pt x="2198507" y="903300"/>
                  </a:cubicBezTo>
                  <a:lnTo>
                    <a:pt x="48947" y="903300"/>
                  </a:lnTo>
                  <a:cubicBezTo>
                    <a:pt x="35965" y="903300"/>
                    <a:pt x="23516" y="898143"/>
                    <a:pt x="14336" y="888964"/>
                  </a:cubicBezTo>
                  <a:cubicBezTo>
                    <a:pt x="5157" y="879784"/>
                    <a:pt x="0" y="867335"/>
                    <a:pt x="0" y="854353"/>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9" name="TextBox 9"/>
            <p:cNvSpPr txBox="1"/>
            <p:nvPr/>
          </p:nvSpPr>
          <p:spPr>
            <a:xfrm>
              <a:off x="0" y="-47625"/>
              <a:ext cx="2247454" cy="950925"/>
            </a:xfrm>
            <a:prstGeom prst="rect">
              <a:avLst/>
            </a:prstGeom>
          </p:spPr>
          <p:txBody>
            <a:bodyPr lIns="50800" tIns="50800" rIns="50800" bIns="50800" rtlCol="0" anchor="ctr"/>
            <a:lstStyle/>
            <a:p>
              <a:pPr algn="ctr">
                <a:lnSpc>
                  <a:spcPts val="3499"/>
                </a:lnSpc>
                <a:spcBef>
                  <a:spcPct val="0"/>
                </a:spcBef>
              </a:pPr>
              <a:endParaRPr/>
            </a:p>
          </p:txBody>
        </p:sp>
      </p:grpSp>
      <p:grpSp>
        <p:nvGrpSpPr>
          <p:cNvPr id="10" name="Group 10"/>
          <p:cNvGrpSpPr/>
          <p:nvPr/>
        </p:nvGrpSpPr>
        <p:grpSpPr>
          <a:xfrm>
            <a:off x="1028700" y="2693631"/>
            <a:ext cx="7908496" cy="3717667"/>
            <a:chOff x="0" y="0"/>
            <a:chExt cx="2247454" cy="1056495"/>
          </a:xfrm>
        </p:grpSpPr>
        <p:sp>
          <p:nvSpPr>
            <p:cNvPr id="11" name="Freeform 11"/>
            <p:cNvSpPr/>
            <p:nvPr/>
          </p:nvSpPr>
          <p:spPr>
            <a:xfrm>
              <a:off x="0" y="0"/>
              <a:ext cx="2247454" cy="1056495"/>
            </a:xfrm>
            <a:custGeom>
              <a:avLst/>
              <a:gdLst/>
              <a:ahLst/>
              <a:cxnLst/>
              <a:rect l="l" t="t" r="r" b="b"/>
              <a:pathLst>
                <a:path w="2247454" h="1056495">
                  <a:moveTo>
                    <a:pt x="48947" y="0"/>
                  </a:moveTo>
                  <a:lnTo>
                    <a:pt x="2198507" y="0"/>
                  </a:lnTo>
                  <a:cubicBezTo>
                    <a:pt x="2211489" y="0"/>
                    <a:pt x="2223939" y="5157"/>
                    <a:pt x="2233118" y="14336"/>
                  </a:cubicBezTo>
                  <a:cubicBezTo>
                    <a:pt x="2242297" y="23516"/>
                    <a:pt x="2247454" y="35965"/>
                    <a:pt x="2247454" y="48947"/>
                  </a:cubicBezTo>
                  <a:lnTo>
                    <a:pt x="2247454" y="1007548"/>
                  </a:lnTo>
                  <a:cubicBezTo>
                    <a:pt x="2247454" y="1020530"/>
                    <a:pt x="2242297" y="1032979"/>
                    <a:pt x="2233118" y="1042159"/>
                  </a:cubicBezTo>
                  <a:cubicBezTo>
                    <a:pt x="2223939" y="1051338"/>
                    <a:pt x="2211489" y="1056495"/>
                    <a:pt x="2198507" y="1056495"/>
                  </a:cubicBezTo>
                  <a:lnTo>
                    <a:pt x="48947" y="1056495"/>
                  </a:lnTo>
                  <a:cubicBezTo>
                    <a:pt x="35965" y="1056495"/>
                    <a:pt x="23516" y="1051338"/>
                    <a:pt x="14336" y="1042159"/>
                  </a:cubicBezTo>
                  <a:cubicBezTo>
                    <a:pt x="5157" y="1032979"/>
                    <a:pt x="0" y="1020530"/>
                    <a:pt x="0" y="1007548"/>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12" name="TextBox 12"/>
            <p:cNvSpPr txBox="1"/>
            <p:nvPr/>
          </p:nvSpPr>
          <p:spPr>
            <a:xfrm>
              <a:off x="0" y="-47625"/>
              <a:ext cx="2247454" cy="1104120"/>
            </a:xfrm>
            <a:prstGeom prst="rect">
              <a:avLst/>
            </a:prstGeom>
          </p:spPr>
          <p:txBody>
            <a:bodyPr lIns="50800" tIns="50800" rIns="50800" bIns="50800" rtlCol="0" anchor="ctr"/>
            <a:lstStyle/>
            <a:p>
              <a:pPr algn="ctr">
                <a:lnSpc>
                  <a:spcPts val="3499"/>
                </a:lnSpc>
                <a:spcBef>
                  <a:spcPct val="0"/>
                </a:spcBef>
              </a:pPr>
              <a:endParaRPr/>
            </a:p>
          </p:txBody>
        </p:sp>
      </p:grpSp>
      <p:sp>
        <p:nvSpPr>
          <p:cNvPr id="13" name="TextBox 13"/>
          <p:cNvSpPr txBox="1"/>
          <p:nvPr/>
        </p:nvSpPr>
        <p:spPr>
          <a:xfrm>
            <a:off x="1450028" y="6867538"/>
            <a:ext cx="6734478" cy="333946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Two forms:</a:t>
            </a:r>
          </a:p>
          <a:p>
            <a:pPr algn="l">
              <a:lnSpc>
                <a:spcPts val="3359"/>
              </a:lnSpc>
            </a:pPr>
            <a:r>
              <a:rPr lang="en-US" sz="2400" b="1">
                <a:solidFill>
                  <a:srgbClr val="1D1B1A"/>
                </a:solidFill>
                <a:latin typeface="Open Sauce Bold"/>
                <a:ea typeface="Open Sauce Bold"/>
                <a:cs typeface="Open Sauce Bold"/>
                <a:sym typeface="Open Sauce Bold"/>
              </a:rPr>
              <a:t>Moral Nihilism:</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there are no moral truths at all</a:t>
            </a:r>
          </a:p>
          <a:p>
            <a:pPr algn="l">
              <a:lnSpc>
                <a:spcPts val="3359"/>
              </a:lnSpc>
            </a:pPr>
            <a:r>
              <a:rPr lang="en-US" sz="2400" b="1">
                <a:solidFill>
                  <a:srgbClr val="1D1B1A"/>
                </a:solidFill>
                <a:latin typeface="Open Sauce Bold"/>
                <a:ea typeface="Open Sauce Bold"/>
                <a:cs typeface="Open Sauce Bold"/>
                <a:sym typeface="Open Sauce Bold"/>
              </a:rPr>
              <a:t>Ethical Relativism:</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there are some moral truths but that they are relative to each person or society</a:t>
            </a:r>
          </a:p>
          <a:p>
            <a:pPr algn="l">
              <a:lnSpc>
                <a:spcPts val="3359"/>
              </a:lnSpc>
            </a:pPr>
            <a:endParaRPr lang="en-US" sz="2400" b="1">
              <a:solidFill>
                <a:srgbClr val="1D1B1A"/>
              </a:solidFill>
              <a:latin typeface="Open Sauce Bold"/>
              <a:ea typeface="Open Sauce Bold"/>
              <a:cs typeface="Open Sauce Bold"/>
              <a:sym typeface="Open Sauce Bold"/>
            </a:endParaRPr>
          </a:p>
        </p:txBody>
      </p:sp>
      <p:sp>
        <p:nvSpPr>
          <p:cNvPr id="14" name="TextBox 14"/>
          <p:cNvSpPr txBox="1"/>
          <p:nvPr/>
        </p:nvSpPr>
        <p:spPr>
          <a:xfrm>
            <a:off x="1615709" y="3068469"/>
            <a:ext cx="6734478" cy="2920365"/>
          </a:xfrm>
          <a:prstGeom prst="rect">
            <a:avLst/>
          </a:prstGeom>
        </p:spPr>
        <p:txBody>
          <a:bodyPr lIns="0" tIns="0" rIns="0" bIns="0" rtlCol="0" anchor="t">
            <a:spAutoFit/>
          </a:bodyPr>
          <a:lstStyle/>
          <a:p>
            <a:pPr algn="ctr">
              <a:lnSpc>
                <a:spcPts val="3359"/>
              </a:lnSpc>
            </a:pPr>
            <a:r>
              <a:rPr lang="en-US" sz="2400" b="1">
                <a:solidFill>
                  <a:srgbClr val="1D1B1A"/>
                </a:solidFill>
                <a:latin typeface="Open Sauce Bold"/>
                <a:ea typeface="Open Sauce Bold"/>
                <a:cs typeface="Open Sauce Bold"/>
                <a:sym typeface="Open Sauce Bold"/>
              </a:rPr>
              <a:t>Moral Skepticism</a:t>
            </a:r>
          </a:p>
          <a:p>
            <a:pPr algn="l">
              <a:lnSpc>
                <a:spcPts val="3359"/>
              </a:lnSpc>
              <a:spcBef>
                <a:spcPct val="0"/>
              </a:spcBef>
            </a:pPr>
            <a:r>
              <a:rPr lang="en-US" sz="2400" b="1">
                <a:solidFill>
                  <a:srgbClr val="1D1B1A"/>
                </a:solidFill>
                <a:latin typeface="Open Sauce Bold"/>
                <a:ea typeface="Open Sauce Bold"/>
                <a:cs typeface="Open Sauce Bold"/>
                <a:sym typeface="Open Sauce Bold"/>
              </a:rPr>
              <a:t>The philosophical view that questions the validity of moral claims and ethical beliefs. It posits that there are no objective moral truths, suggesting that moral judgments are influenced by personal biases and cultural contexts.</a:t>
            </a:r>
          </a:p>
        </p:txBody>
      </p:sp>
      <p:sp>
        <p:nvSpPr>
          <p:cNvPr id="15" name="Freeform 15"/>
          <p:cNvSpPr/>
          <p:nvPr/>
        </p:nvSpPr>
        <p:spPr>
          <a:xfrm>
            <a:off x="10678246" y="3948186"/>
            <a:ext cx="6132780" cy="4081297"/>
          </a:xfrm>
          <a:custGeom>
            <a:avLst/>
            <a:gdLst/>
            <a:ahLst/>
            <a:cxnLst/>
            <a:rect l="l" t="t" r="r" b="b"/>
            <a:pathLst>
              <a:path w="6132780" h="4081297">
                <a:moveTo>
                  <a:pt x="0" y="0"/>
                </a:moveTo>
                <a:lnTo>
                  <a:pt x="6132781" y="0"/>
                </a:lnTo>
                <a:lnTo>
                  <a:pt x="6132781" y="4081297"/>
                </a:lnTo>
                <a:lnTo>
                  <a:pt x="0" y="4081297"/>
                </a:lnTo>
                <a:lnTo>
                  <a:pt x="0" y="0"/>
                </a:lnTo>
                <a:close/>
              </a:path>
            </a:pathLst>
          </a:custGeom>
          <a:blipFill>
            <a:blip r:embed="rId4"/>
            <a:stretch>
              <a:fillRect/>
            </a:stretch>
          </a:blipFill>
        </p:spPr>
        <p:txBody>
          <a:bodyPr/>
          <a:lstStyle/>
          <a:p>
            <a:endParaRPr lang="en-US"/>
          </a:p>
        </p:txBody>
      </p:sp>
      <p:grpSp>
        <p:nvGrpSpPr>
          <p:cNvPr id="16" name="Group 16"/>
          <p:cNvGrpSpPr/>
          <p:nvPr/>
        </p:nvGrpSpPr>
        <p:grpSpPr>
          <a:xfrm>
            <a:off x="1028700" y="1013792"/>
            <a:ext cx="16227262" cy="889871"/>
            <a:chOff x="0" y="0"/>
            <a:chExt cx="4273847" cy="234369"/>
          </a:xfrm>
        </p:grpSpPr>
        <p:sp>
          <p:nvSpPr>
            <p:cNvPr id="17" name="Freeform 17"/>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18" name="TextBox 18"/>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19" name="Group 19"/>
          <p:cNvGrpSpPr/>
          <p:nvPr/>
        </p:nvGrpSpPr>
        <p:grpSpPr>
          <a:xfrm>
            <a:off x="1245800" y="1101866"/>
            <a:ext cx="3070808" cy="730494"/>
            <a:chOff x="0" y="0"/>
            <a:chExt cx="808772" cy="192393"/>
          </a:xfrm>
        </p:grpSpPr>
        <p:sp>
          <p:nvSpPr>
            <p:cNvPr id="20" name="Freeform 20"/>
            <p:cNvSpPr/>
            <p:nvPr/>
          </p:nvSpPr>
          <p:spPr>
            <a:xfrm>
              <a:off x="0" y="0"/>
              <a:ext cx="808772" cy="192393"/>
            </a:xfrm>
            <a:custGeom>
              <a:avLst/>
              <a:gdLst/>
              <a:ahLst/>
              <a:cxnLst/>
              <a:rect l="l" t="t" r="r" b="b"/>
              <a:pathLst>
                <a:path w="808772" h="192393">
                  <a:moveTo>
                    <a:pt x="96197" y="0"/>
                  </a:moveTo>
                  <a:lnTo>
                    <a:pt x="712576" y="0"/>
                  </a:lnTo>
                  <a:cubicBezTo>
                    <a:pt x="738089" y="0"/>
                    <a:pt x="762557" y="10135"/>
                    <a:pt x="780597" y="28175"/>
                  </a:cubicBezTo>
                  <a:cubicBezTo>
                    <a:pt x="798637" y="46216"/>
                    <a:pt x="808772" y="70684"/>
                    <a:pt x="808772" y="96197"/>
                  </a:cubicBezTo>
                  <a:lnTo>
                    <a:pt x="808772" y="96197"/>
                  </a:lnTo>
                  <a:cubicBezTo>
                    <a:pt x="808772" y="149325"/>
                    <a:pt x="765704" y="192393"/>
                    <a:pt x="712576" y="192393"/>
                  </a:cubicBezTo>
                  <a:lnTo>
                    <a:pt x="96197" y="192393"/>
                  </a:lnTo>
                  <a:cubicBezTo>
                    <a:pt x="43069" y="192393"/>
                    <a:pt x="0" y="149325"/>
                    <a:pt x="0" y="96197"/>
                  </a:cubicBezTo>
                  <a:lnTo>
                    <a:pt x="0" y="96197"/>
                  </a:lnTo>
                  <a:cubicBezTo>
                    <a:pt x="0" y="43069"/>
                    <a:pt x="43069" y="0"/>
                    <a:pt x="96197" y="0"/>
                  </a:cubicBezTo>
                  <a:close/>
                </a:path>
              </a:pathLst>
            </a:custGeom>
            <a:solidFill>
              <a:srgbClr val="FFFFFF"/>
            </a:solidFill>
          </p:spPr>
          <p:txBody>
            <a:bodyPr/>
            <a:lstStyle/>
            <a:p>
              <a:endParaRPr lang="en-US"/>
            </a:p>
          </p:txBody>
        </p:sp>
        <p:sp>
          <p:nvSpPr>
            <p:cNvPr id="21" name="TextBox 21"/>
            <p:cNvSpPr txBox="1"/>
            <p:nvPr/>
          </p:nvSpPr>
          <p:spPr>
            <a:xfrm>
              <a:off x="0" y="-47625"/>
              <a:ext cx="808772" cy="240018"/>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sp>
        <p:nvSpPr>
          <p:cNvPr id="22" name="Freeform 22"/>
          <p:cNvSpPr/>
          <p:nvPr/>
        </p:nvSpPr>
        <p:spPr>
          <a:xfrm>
            <a:off x="15546330"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3" name="Group 23"/>
          <p:cNvGrpSpPr/>
          <p:nvPr/>
        </p:nvGrpSpPr>
        <p:grpSpPr>
          <a:xfrm>
            <a:off x="16366091" y="1013792"/>
            <a:ext cx="889871" cy="88987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25" name="TextBox 25"/>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26" name="Group 26"/>
          <p:cNvGrpSpPr/>
          <p:nvPr/>
        </p:nvGrpSpPr>
        <p:grpSpPr>
          <a:xfrm>
            <a:off x="4099508" y="1085095"/>
            <a:ext cx="2917864" cy="747265"/>
            <a:chOff x="0" y="0"/>
            <a:chExt cx="768491" cy="196811"/>
          </a:xfrm>
        </p:grpSpPr>
        <p:sp>
          <p:nvSpPr>
            <p:cNvPr id="27" name="Freeform 27"/>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8" name="TextBox 28"/>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1</a:t>
              </a:r>
            </a:p>
          </p:txBody>
        </p:sp>
      </p:grpSp>
      <p:grpSp>
        <p:nvGrpSpPr>
          <p:cNvPr id="29" name="Group 29"/>
          <p:cNvGrpSpPr/>
          <p:nvPr/>
        </p:nvGrpSpPr>
        <p:grpSpPr>
          <a:xfrm>
            <a:off x="7012183" y="1085095"/>
            <a:ext cx="2917864" cy="747265"/>
            <a:chOff x="0" y="0"/>
            <a:chExt cx="768491" cy="196811"/>
          </a:xfrm>
        </p:grpSpPr>
        <p:sp>
          <p:nvSpPr>
            <p:cNvPr id="30" name="Freeform 30"/>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1" name="TextBox 31"/>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2</a:t>
              </a:r>
            </a:p>
          </p:txBody>
        </p:sp>
      </p:grpSp>
      <p:grpSp>
        <p:nvGrpSpPr>
          <p:cNvPr id="32" name="Group 32"/>
          <p:cNvGrpSpPr/>
          <p:nvPr/>
        </p:nvGrpSpPr>
        <p:grpSpPr>
          <a:xfrm>
            <a:off x="9630189" y="1013792"/>
            <a:ext cx="2917864" cy="889871"/>
            <a:chOff x="0" y="0"/>
            <a:chExt cx="768491" cy="234369"/>
          </a:xfrm>
        </p:grpSpPr>
        <p:sp>
          <p:nvSpPr>
            <p:cNvPr id="33" name="Freeform 33"/>
            <p:cNvSpPr/>
            <p:nvPr/>
          </p:nvSpPr>
          <p:spPr>
            <a:xfrm>
              <a:off x="0" y="0"/>
              <a:ext cx="768491" cy="234369"/>
            </a:xfrm>
            <a:custGeom>
              <a:avLst/>
              <a:gdLst/>
              <a:ahLst/>
              <a:cxnLst/>
              <a:rect l="l" t="t" r="r" b="b"/>
              <a:pathLst>
                <a:path w="768491" h="234369">
                  <a:moveTo>
                    <a:pt x="117185" y="0"/>
                  </a:moveTo>
                  <a:lnTo>
                    <a:pt x="651306" y="0"/>
                  </a:lnTo>
                  <a:cubicBezTo>
                    <a:pt x="716025" y="0"/>
                    <a:pt x="768491" y="52465"/>
                    <a:pt x="768491" y="117185"/>
                  </a:cubicBezTo>
                  <a:lnTo>
                    <a:pt x="768491" y="117185"/>
                  </a:lnTo>
                  <a:cubicBezTo>
                    <a:pt x="768491" y="148264"/>
                    <a:pt x="756145" y="178070"/>
                    <a:pt x="734168" y="200047"/>
                  </a:cubicBezTo>
                  <a:cubicBezTo>
                    <a:pt x="712192" y="222023"/>
                    <a:pt x="682385" y="234369"/>
                    <a:pt x="651306" y="234369"/>
                  </a:cubicBezTo>
                  <a:lnTo>
                    <a:pt x="117185" y="234369"/>
                  </a:lnTo>
                  <a:cubicBezTo>
                    <a:pt x="86105" y="234369"/>
                    <a:pt x="56299" y="222023"/>
                    <a:pt x="34323" y="200047"/>
                  </a:cubicBezTo>
                  <a:cubicBezTo>
                    <a:pt x="12346" y="178070"/>
                    <a:pt x="0" y="148264"/>
                    <a:pt x="0" y="117185"/>
                  </a:cubicBezTo>
                  <a:lnTo>
                    <a:pt x="0" y="117185"/>
                  </a:lnTo>
                  <a:cubicBezTo>
                    <a:pt x="0" y="86105"/>
                    <a:pt x="12346" y="56299"/>
                    <a:pt x="34323" y="34323"/>
                  </a:cubicBezTo>
                  <a:cubicBezTo>
                    <a:pt x="56299" y="12346"/>
                    <a:pt x="86105" y="0"/>
                    <a:pt x="117185" y="0"/>
                  </a:cubicBezTo>
                  <a:close/>
                </a:path>
              </a:pathLst>
            </a:custGeom>
            <a:solidFill>
              <a:srgbClr val="1D1B1A"/>
            </a:solidFill>
          </p:spPr>
          <p:txBody>
            <a:bodyPr/>
            <a:lstStyle/>
            <a:p>
              <a:endParaRPr lang="en-US"/>
            </a:p>
          </p:txBody>
        </p:sp>
        <p:sp>
          <p:nvSpPr>
            <p:cNvPr id="34" name="TextBox 34"/>
            <p:cNvSpPr txBox="1"/>
            <p:nvPr/>
          </p:nvSpPr>
          <p:spPr>
            <a:xfrm>
              <a:off x="0" y="-47625"/>
              <a:ext cx="768491" cy="281994"/>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3</a:t>
              </a:r>
            </a:p>
          </p:txBody>
        </p:sp>
      </p:grpSp>
      <p:grpSp>
        <p:nvGrpSpPr>
          <p:cNvPr id="35" name="Group 35"/>
          <p:cNvGrpSpPr/>
          <p:nvPr/>
        </p:nvGrpSpPr>
        <p:grpSpPr>
          <a:xfrm>
            <a:off x="12548052" y="1085095"/>
            <a:ext cx="2917864" cy="747265"/>
            <a:chOff x="0" y="0"/>
            <a:chExt cx="768491" cy="196811"/>
          </a:xfrm>
        </p:grpSpPr>
        <p:sp>
          <p:nvSpPr>
            <p:cNvPr id="36" name="Freeform 36"/>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7" name="TextBox 37"/>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656860" y="8502874"/>
            <a:ext cx="1418462" cy="1418462"/>
            <a:chOff x="0" y="0"/>
            <a:chExt cx="1891283" cy="1891283"/>
          </a:xfrm>
        </p:grpSpPr>
        <p:grpSp>
          <p:nvGrpSpPr>
            <p:cNvPr id="3" name="Group 3"/>
            <p:cNvGrpSpPr/>
            <p:nvPr/>
          </p:nvGrpSpPr>
          <p:grpSpPr>
            <a:xfrm>
              <a:off x="0" y="0"/>
              <a:ext cx="1891283" cy="189128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txBody>
              <a:bodyPr/>
              <a:lstStyle/>
              <a:p>
                <a:endParaRPr lang="en-US"/>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6" name="Freeform 6"/>
            <p:cNvSpPr/>
            <p:nvPr/>
          </p:nvSpPr>
          <p:spPr>
            <a:xfrm>
              <a:off x="435812" y="435812"/>
              <a:ext cx="1019659" cy="1019659"/>
            </a:xfrm>
            <a:custGeom>
              <a:avLst/>
              <a:gdLst/>
              <a:ahLst/>
              <a:cxnLst/>
              <a:rect l="l" t="t" r="r" b="b"/>
              <a:pathLst>
                <a:path w="1019659" h="1019659">
                  <a:moveTo>
                    <a:pt x="0" y="0"/>
                  </a:moveTo>
                  <a:lnTo>
                    <a:pt x="1019659" y="0"/>
                  </a:lnTo>
                  <a:lnTo>
                    <a:pt x="1019659" y="1019659"/>
                  </a:lnTo>
                  <a:lnTo>
                    <a:pt x="0" y="10196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7" name="Group 7"/>
          <p:cNvGrpSpPr/>
          <p:nvPr/>
        </p:nvGrpSpPr>
        <p:grpSpPr>
          <a:xfrm>
            <a:off x="1028700" y="6762236"/>
            <a:ext cx="7908496" cy="2496064"/>
            <a:chOff x="0" y="0"/>
            <a:chExt cx="2247454" cy="709337"/>
          </a:xfrm>
        </p:grpSpPr>
        <p:sp>
          <p:nvSpPr>
            <p:cNvPr id="8" name="Freeform 8"/>
            <p:cNvSpPr/>
            <p:nvPr/>
          </p:nvSpPr>
          <p:spPr>
            <a:xfrm>
              <a:off x="0" y="0"/>
              <a:ext cx="2247454" cy="709337"/>
            </a:xfrm>
            <a:custGeom>
              <a:avLst/>
              <a:gdLst/>
              <a:ahLst/>
              <a:cxnLst/>
              <a:rect l="l" t="t" r="r" b="b"/>
              <a:pathLst>
                <a:path w="2247454" h="709337">
                  <a:moveTo>
                    <a:pt x="48947" y="0"/>
                  </a:moveTo>
                  <a:lnTo>
                    <a:pt x="2198507" y="0"/>
                  </a:lnTo>
                  <a:cubicBezTo>
                    <a:pt x="2211489" y="0"/>
                    <a:pt x="2223939" y="5157"/>
                    <a:pt x="2233118" y="14336"/>
                  </a:cubicBezTo>
                  <a:cubicBezTo>
                    <a:pt x="2242297" y="23516"/>
                    <a:pt x="2247454" y="35965"/>
                    <a:pt x="2247454" y="48947"/>
                  </a:cubicBezTo>
                  <a:lnTo>
                    <a:pt x="2247454" y="660390"/>
                  </a:lnTo>
                  <a:cubicBezTo>
                    <a:pt x="2247454" y="673372"/>
                    <a:pt x="2242297" y="685821"/>
                    <a:pt x="2233118" y="695001"/>
                  </a:cubicBezTo>
                  <a:cubicBezTo>
                    <a:pt x="2223939" y="704180"/>
                    <a:pt x="2211489" y="709337"/>
                    <a:pt x="2198507" y="709337"/>
                  </a:cubicBezTo>
                  <a:lnTo>
                    <a:pt x="48947" y="709337"/>
                  </a:lnTo>
                  <a:cubicBezTo>
                    <a:pt x="35965" y="709337"/>
                    <a:pt x="23516" y="704180"/>
                    <a:pt x="14336" y="695001"/>
                  </a:cubicBezTo>
                  <a:cubicBezTo>
                    <a:pt x="5157" y="685821"/>
                    <a:pt x="0" y="673372"/>
                    <a:pt x="0" y="660390"/>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9" name="TextBox 9"/>
            <p:cNvSpPr txBox="1"/>
            <p:nvPr/>
          </p:nvSpPr>
          <p:spPr>
            <a:xfrm>
              <a:off x="0" y="-47625"/>
              <a:ext cx="2247454" cy="756962"/>
            </a:xfrm>
            <a:prstGeom prst="rect">
              <a:avLst/>
            </a:prstGeom>
          </p:spPr>
          <p:txBody>
            <a:bodyPr lIns="50800" tIns="50800" rIns="50800" bIns="50800" rtlCol="0" anchor="ctr"/>
            <a:lstStyle/>
            <a:p>
              <a:pPr algn="ctr">
                <a:lnSpc>
                  <a:spcPts val="3499"/>
                </a:lnSpc>
                <a:spcBef>
                  <a:spcPct val="0"/>
                </a:spcBef>
              </a:pPr>
              <a:endParaRPr/>
            </a:p>
          </p:txBody>
        </p:sp>
      </p:grpSp>
      <p:grpSp>
        <p:nvGrpSpPr>
          <p:cNvPr id="10" name="Group 10"/>
          <p:cNvGrpSpPr/>
          <p:nvPr/>
        </p:nvGrpSpPr>
        <p:grpSpPr>
          <a:xfrm>
            <a:off x="1028700" y="2693631"/>
            <a:ext cx="7908496" cy="3717667"/>
            <a:chOff x="0" y="0"/>
            <a:chExt cx="2247454" cy="1056495"/>
          </a:xfrm>
        </p:grpSpPr>
        <p:sp>
          <p:nvSpPr>
            <p:cNvPr id="11" name="Freeform 11"/>
            <p:cNvSpPr/>
            <p:nvPr/>
          </p:nvSpPr>
          <p:spPr>
            <a:xfrm>
              <a:off x="0" y="0"/>
              <a:ext cx="2247454" cy="1056495"/>
            </a:xfrm>
            <a:custGeom>
              <a:avLst/>
              <a:gdLst/>
              <a:ahLst/>
              <a:cxnLst/>
              <a:rect l="l" t="t" r="r" b="b"/>
              <a:pathLst>
                <a:path w="2247454" h="1056495">
                  <a:moveTo>
                    <a:pt x="48947" y="0"/>
                  </a:moveTo>
                  <a:lnTo>
                    <a:pt x="2198507" y="0"/>
                  </a:lnTo>
                  <a:cubicBezTo>
                    <a:pt x="2211489" y="0"/>
                    <a:pt x="2223939" y="5157"/>
                    <a:pt x="2233118" y="14336"/>
                  </a:cubicBezTo>
                  <a:cubicBezTo>
                    <a:pt x="2242297" y="23516"/>
                    <a:pt x="2247454" y="35965"/>
                    <a:pt x="2247454" y="48947"/>
                  </a:cubicBezTo>
                  <a:lnTo>
                    <a:pt x="2247454" y="1007548"/>
                  </a:lnTo>
                  <a:cubicBezTo>
                    <a:pt x="2247454" y="1020530"/>
                    <a:pt x="2242297" y="1032979"/>
                    <a:pt x="2233118" y="1042159"/>
                  </a:cubicBezTo>
                  <a:cubicBezTo>
                    <a:pt x="2223939" y="1051338"/>
                    <a:pt x="2211489" y="1056495"/>
                    <a:pt x="2198507" y="1056495"/>
                  </a:cubicBezTo>
                  <a:lnTo>
                    <a:pt x="48947" y="1056495"/>
                  </a:lnTo>
                  <a:cubicBezTo>
                    <a:pt x="35965" y="1056495"/>
                    <a:pt x="23516" y="1051338"/>
                    <a:pt x="14336" y="1042159"/>
                  </a:cubicBezTo>
                  <a:cubicBezTo>
                    <a:pt x="5157" y="1032979"/>
                    <a:pt x="0" y="1020530"/>
                    <a:pt x="0" y="1007548"/>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12" name="TextBox 12"/>
            <p:cNvSpPr txBox="1"/>
            <p:nvPr/>
          </p:nvSpPr>
          <p:spPr>
            <a:xfrm>
              <a:off x="0" y="-47625"/>
              <a:ext cx="2247454" cy="1104120"/>
            </a:xfrm>
            <a:prstGeom prst="rect">
              <a:avLst/>
            </a:prstGeom>
          </p:spPr>
          <p:txBody>
            <a:bodyPr lIns="50800" tIns="50800" rIns="50800" bIns="50800" rtlCol="0" anchor="ctr"/>
            <a:lstStyle/>
            <a:p>
              <a:pPr algn="ctr">
                <a:lnSpc>
                  <a:spcPts val="3499"/>
                </a:lnSpc>
                <a:spcBef>
                  <a:spcPct val="0"/>
                </a:spcBef>
              </a:pPr>
              <a:endParaRPr/>
            </a:p>
          </p:txBody>
        </p:sp>
      </p:grpSp>
      <p:sp>
        <p:nvSpPr>
          <p:cNvPr id="13" name="TextBox 13"/>
          <p:cNvSpPr txBox="1"/>
          <p:nvPr/>
        </p:nvSpPr>
        <p:spPr>
          <a:xfrm>
            <a:off x="1450028" y="6867538"/>
            <a:ext cx="6734478" cy="250126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O’Neil examines how poorly designed algorithms can exacerbate social inequality. </a:t>
            </a:r>
          </a:p>
          <a:p>
            <a:pPr algn="l">
              <a:lnSpc>
                <a:spcPts val="3359"/>
              </a:lnSpc>
            </a:pPr>
            <a:r>
              <a:rPr lang="en-US" sz="2400" b="1">
                <a:solidFill>
                  <a:srgbClr val="1D1B1A"/>
                </a:solidFill>
                <a:latin typeface="Open Sauce Bold"/>
                <a:ea typeface="Open Sauce Bold"/>
                <a:cs typeface="Open Sauce Bold"/>
                <a:sym typeface="Open Sauce Bold"/>
              </a:rPr>
              <a:t>Key Examples:</a:t>
            </a:r>
          </a:p>
          <a:p>
            <a:pPr marL="518160" lvl="1" indent="-259080" algn="just">
              <a:lnSpc>
                <a:spcPts val="3359"/>
              </a:lnSpc>
              <a:buFont typeface="Arial"/>
              <a:buChar char="•"/>
            </a:pPr>
            <a:r>
              <a:rPr lang="en-US" sz="2400" b="1">
                <a:solidFill>
                  <a:srgbClr val="1D1B1A"/>
                </a:solidFill>
                <a:latin typeface="Open Sauce Bold"/>
                <a:ea typeface="Open Sauce Bold"/>
                <a:cs typeface="Open Sauce Bold"/>
                <a:sym typeface="Open Sauce Bold"/>
              </a:rPr>
              <a:t>Credit Scoring Models</a:t>
            </a:r>
          </a:p>
          <a:p>
            <a:pPr marL="518160" lvl="1" indent="-259080" algn="just">
              <a:lnSpc>
                <a:spcPts val="3359"/>
              </a:lnSpc>
              <a:buFont typeface="Arial"/>
              <a:buChar char="•"/>
            </a:pPr>
            <a:r>
              <a:rPr lang="en-US" sz="2400" b="1">
                <a:solidFill>
                  <a:srgbClr val="1D1B1A"/>
                </a:solidFill>
                <a:latin typeface="Open Sauce Bold"/>
                <a:ea typeface="Open Sauce Bold"/>
                <a:cs typeface="Open Sauce Bold"/>
                <a:sym typeface="Open Sauce Bold"/>
              </a:rPr>
              <a:t>Predictive Policing</a:t>
            </a:r>
          </a:p>
          <a:p>
            <a:pPr algn="l">
              <a:lnSpc>
                <a:spcPts val="3359"/>
              </a:lnSpc>
            </a:pPr>
            <a:endParaRPr lang="en-US" sz="2400" b="1">
              <a:solidFill>
                <a:srgbClr val="1D1B1A"/>
              </a:solidFill>
              <a:latin typeface="Open Sauce Bold"/>
              <a:ea typeface="Open Sauce Bold"/>
              <a:cs typeface="Open Sauce Bold"/>
              <a:sym typeface="Open Sauce Bold"/>
            </a:endParaRPr>
          </a:p>
        </p:txBody>
      </p:sp>
      <p:sp>
        <p:nvSpPr>
          <p:cNvPr id="14" name="TextBox 14"/>
          <p:cNvSpPr txBox="1"/>
          <p:nvPr/>
        </p:nvSpPr>
        <p:spPr>
          <a:xfrm>
            <a:off x="1615709" y="3068469"/>
            <a:ext cx="6734478" cy="2920365"/>
          </a:xfrm>
          <a:prstGeom prst="rect">
            <a:avLst/>
          </a:prstGeom>
        </p:spPr>
        <p:txBody>
          <a:bodyPr lIns="0" tIns="0" rIns="0" bIns="0" rtlCol="0" anchor="t">
            <a:spAutoFit/>
          </a:bodyPr>
          <a:lstStyle/>
          <a:p>
            <a:pPr algn="ctr">
              <a:lnSpc>
                <a:spcPts val="3359"/>
              </a:lnSpc>
            </a:pPr>
            <a:r>
              <a:rPr lang="en-US" sz="2400" b="1">
                <a:solidFill>
                  <a:srgbClr val="1D1B1A"/>
                </a:solidFill>
                <a:latin typeface="Open Sauce Bold"/>
                <a:ea typeface="Open Sauce Bold"/>
                <a:cs typeface="Open Sauce Bold"/>
                <a:sym typeface="Open Sauce Bold"/>
              </a:rPr>
              <a:t>Ethical Skepticism in Data Analytics</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Data Analysts must critically assess ethical implications and biases in their work.</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Recognizing that algorithms can reinforce existing biases is crucial for ethical practice. </a:t>
            </a:r>
          </a:p>
        </p:txBody>
      </p:sp>
      <p:sp>
        <p:nvSpPr>
          <p:cNvPr id="15" name="Freeform 15"/>
          <p:cNvSpPr/>
          <p:nvPr/>
        </p:nvSpPr>
        <p:spPr>
          <a:xfrm>
            <a:off x="10196235" y="3787800"/>
            <a:ext cx="6614792" cy="4402070"/>
          </a:xfrm>
          <a:custGeom>
            <a:avLst/>
            <a:gdLst/>
            <a:ahLst/>
            <a:cxnLst/>
            <a:rect l="l" t="t" r="r" b="b"/>
            <a:pathLst>
              <a:path w="6614792" h="4402070">
                <a:moveTo>
                  <a:pt x="0" y="0"/>
                </a:moveTo>
                <a:lnTo>
                  <a:pt x="6614792" y="0"/>
                </a:lnTo>
                <a:lnTo>
                  <a:pt x="6614792" y="4402069"/>
                </a:lnTo>
                <a:lnTo>
                  <a:pt x="0" y="4402069"/>
                </a:lnTo>
                <a:lnTo>
                  <a:pt x="0" y="0"/>
                </a:lnTo>
                <a:close/>
              </a:path>
            </a:pathLst>
          </a:custGeom>
          <a:blipFill>
            <a:blip r:embed="rId4"/>
            <a:stretch>
              <a:fillRect t="-62769" b="-62769"/>
            </a:stretch>
          </a:blipFill>
        </p:spPr>
        <p:txBody>
          <a:bodyPr/>
          <a:lstStyle/>
          <a:p>
            <a:endParaRPr lang="en-US"/>
          </a:p>
        </p:txBody>
      </p:sp>
      <p:grpSp>
        <p:nvGrpSpPr>
          <p:cNvPr id="16" name="Group 16"/>
          <p:cNvGrpSpPr/>
          <p:nvPr/>
        </p:nvGrpSpPr>
        <p:grpSpPr>
          <a:xfrm>
            <a:off x="1028700" y="1013792"/>
            <a:ext cx="16227262" cy="889871"/>
            <a:chOff x="0" y="0"/>
            <a:chExt cx="4273847" cy="234369"/>
          </a:xfrm>
        </p:grpSpPr>
        <p:sp>
          <p:nvSpPr>
            <p:cNvPr id="17" name="Freeform 17"/>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18" name="TextBox 18"/>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19" name="Group 19"/>
          <p:cNvGrpSpPr/>
          <p:nvPr/>
        </p:nvGrpSpPr>
        <p:grpSpPr>
          <a:xfrm>
            <a:off x="1245800" y="1101866"/>
            <a:ext cx="3070808" cy="730494"/>
            <a:chOff x="0" y="0"/>
            <a:chExt cx="808772" cy="192393"/>
          </a:xfrm>
        </p:grpSpPr>
        <p:sp>
          <p:nvSpPr>
            <p:cNvPr id="20" name="Freeform 20"/>
            <p:cNvSpPr/>
            <p:nvPr/>
          </p:nvSpPr>
          <p:spPr>
            <a:xfrm>
              <a:off x="0" y="0"/>
              <a:ext cx="808772" cy="192393"/>
            </a:xfrm>
            <a:custGeom>
              <a:avLst/>
              <a:gdLst/>
              <a:ahLst/>
              <a:cxnLst/>
              <a:rect l="l" t="t" r="r" b="b"/>
              <a:pathLst>
                <a:path w="808772" h="192393">
                  <a:moveTo>
                    <a:pt x="96197" y="0"/>
                  </a:moveTo>
                  <a:lnTo>
                    <a:pt x="712576" y="0"/>
                  </a:lnTo>
                  <a:cubicBezTo>
                    <a:pt x="738089" y="0"/>
                    <a:pt x="762557" y="10135"/>
                    <a:pt x="780597" y="28175"/>
                  </a:cubicBezTo>
                  <a:cubicBezTo>
                    <a:pt x="798637" y="46216"/>
                    <a:pt x="808772" y="70684"/>
                    <a:pt x="808772" y="96197"/>
                  </a:cubicBezTo>
                  <a:lnTo>
                    <a:pt x="808772" y="96197"/>
                  </a:lnTo>
                  <a:cubicBezTo>
                    <a:pt x="808772" y="149325"/>
                    <a:pt x="765704" y="192393"/>
                    <a:pt x="712576" y="192393"/>
                  </a:cubicBezTo>
                  <a:lnTo>
                    <a:pt x="96197" y="192393"/>
                  </a:lnTo>
                  <a:cubicBezTo>
                    <a:pt x="43069" y="192393"/>
                    <a:pt x="0" y="149325"/>
                    <a:pt x="0" y="96197"/>
                  </a:cubicBezTo>
                  <a:lnTo>
                    <a:pt x="0" y="96197"/>
                  </a:lnTo>
                  <a:cubicBezTo>
                    <a:pt x="0" y="43069"/>
                    <a:pt x="43069" y="0"/>
                    <a:pt x="96197" y="0"/>
                  </a:cubicBezTo>
                  <a:close/>
                </a:path>
              </a:pathLst>
            </a:custGeom>
            <a:solidFill>
              <a:srgbClr val="FFFFFF"/>
            </a:solidFill>
          </p:spPr>
          <p:txBody>
            <a:bodyPr/>
            <a:lstStyle/>
            <a:p>
              <a:endParaRPr lang="en-US"/>
            </a:p>
          </p:txBody>
        </p:sp>
        <p:sp>
          <p:nvSpPr>
            <p:cNvPr id="21" name="TextBox 21"/>
            <p:cNvSpPr txBox="1"/>
            <p:nvPr/>
          </p:nvSpPr>
          <p:spPr>
            <a:xfrm>
              <a:off x="0" y="-47625"/>
              <a:ext cx="808772" cy="240018"/>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sp>
        <p:nvSpPr>
          <p:cNvPr id="22" name="Freeform 22"/>
          <p:cNvSpPr/>
          <p:nvPr/>
        </p:nvSpPr>
        <p:spPr>
          <a:xfrm>
            <a:off x="15546330"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3" name="Group 23"/>
          <p:cNvGrpSpPr/>
          <p:nvPr/>
        </p:nvGrpSpPr>
        <p:grpSpPr>
          <a:xfrm>
            <a:off x="16366091" y="1013792"/>
            <a:ext cx="889871" cy="88987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25" name="TextBox 25"/>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26" name="Group 26"/>
          <p:cNvGrpSpPr/>
          <p:nvPr/>
        </p:nvGrpSpPr>
        <p:grpSpPr>
          <a:xfrm>
            <a:off x="4099508" y="1085095"/>
            <a:ext cx="2917864" cy="747265"/>
            <a:chOff x="0" y="0"/>
            <a:chExt cx="768491" cy="196811"/>
          </a:xfrm>
        </p:grpSpPr>
        <p:sp>
          <p:nvSpPr>
            <p:cNvPr id="27" name="Freeform 27"/>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8" name="TextBox 28"/>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1</a:t>
              </a:r>
            </a:p>
          </p:txBody>
        </p:sp>
      </p:grpSp>
      <p:grpSp>
        <p:nvGrpSpPr>
          <p:cNvPr id="29" name="Group 29"/>
          <p:cNvGrpSpPr/>
          <p:nvPr/>
        </p:nvGrpSpPr>
        <p:grpSpPr>
          <a:xfrm>
            <a:off x="7012183" y="1085095"/>
            <a:ext cx="2917864" cy="747265"/>
            <a:chOff x="0" y="0"/>
            <a:chExt cx="768491" cy="196811"/>
          </a:xfrm>
        </p:grpSpPr>
        <p:sp>
          <p:nvSpPr>
            <p:cNvPr id="30" name="Freeform 30"/>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1" name="TextBox 31"/>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2</a:t>
              </a:r>
            </a:p>
          </p:txBody>
        </p:sp>
      </p:grpSp>
      <p:grpSp>
        <p:nvGrpSpPr>
          <p:cNvPr id="32" name="Group 32"/>
          <p:cNvGrpSpPr/>
          <p:nvPr/>
        </p:nvGrpSpPr>
        <p:grpSpPr>
          <a:xfrm>
            <a:off x="9630189" y="1013792"/>
            <a:ext cx="2917864" cy="889871"/>
            <a:chOff x="0" y="0"/>
            <a:chExt cx="768491" cy="234369"/>
          </a:xfrm>
        </p:grpSpPr>
        <p:sp>
          <p:nvSpPr>
            <p:cNvPr id="33" name="Freeform 33"/>
            <p:cNvSpPr/>
            <p:nvPr/>
          </p:nvSpPr>
          <p:spPr>
            <a:xfrm>
              <a:off x="0" y="0"/>
              <a:ext cx="768491" cy="234369"/>
            </a:xfrm>
            <a:custGeom>
              <a:avLst/>
              <a:gdLst/>
              <a:ahLst/>
              <a:cxnLst/>
              <a:rect l="l" t="t" r="r" b="b"/>
              <a:pathLst>
                <a:path w="768491" h="234369">
                  <a:moveTo>
                    <a:pt x="117185" y="0"/>
                  </a:moveTo>
                  <a:lnTo>
                    <a:pt x="651306" y="0"/>
                  </a:lnTo>
                  <a:cubicBezTo>
                    <a:pt x="716025" y="0"/>
                    <a:pt x="768491" y="52465"/>
                    <a:pt x="768491" y="117185"/>
                  </a:cubicBezTo>
                  <a:lnTo>
                    <a:pt x="768491" y="117185"/>
                  </a:lnTo>
                  <a:cubicBezTo>
                    <a:pt x="768491" y="148264"/>
                    <a:pt x="756145" y="178070"/>
                    <a:pt x="734168" y="200047"/>
                  </a:cubicBezTo>
                  <a:cubicBezTo>
                    <a:pt x="712192" y="222023"/>
                    <a:pt x="682385" y="234369"/>
                    <a:pt x="651306" y="234369"/>
                  </a:cubicBezTo>
                  <a:lnTo>
                    <a:pt x="117185" y="234369"/>
                  </a:lnTo>
                  <a:cubicBezTo>
                    <a:pt x="86105" y="234369"/>
                    <a:pt x="56299" y="222023"/>
                    <a:pt x="34323" y="200047"/>
                  </a:cubicBezTo>
                  <a:cubicBezTo>
                    <a:pt x="12346" y="178070"/>
                    <a:pt x="0" y="148264"/>
                    <a:pt x="0" y="117185"/>
                  </a:cubicBezTo>
                  <a:lnTo>
                    <a:pt x="0" y="117185"/>
                  </a:lnTo>
                  <a:cubicBezTo>
                    <a:pt x="0" y="86105"/>
                    <a:pt x="12346" y="56299"/>
                    <a:pt x="34323" y="34323"/>
                  </a:cubicBezTo>
                  <a:cubicBezTo>
                    <a:pt x="56299" y="12346"/>
                    <a:pt x="86105" y="0"/>
                    <a:pt x="117185" y="0"/>
                  </a:cubicBezTo>
                  <a:close/>
                </a:path>
              </a:pathLst>
            </a:custGeom>
            <a:solidFill>
              <a:srgbClr val="1D1B1A"/>
            </a:solidFill>
          </p:spPr>
          <p:txBody>
            <a:bodyPr/>
            <a:lstStyle/>
            <a:p>
              <a:endParaRPr lang="en-US"/>
            </a:p>
          </p:txBody>
        </p:sp>
        <p:sp>
          <p:nvSpPr>
            <p:cNvPr id="34" name="TextBox 34"/>
            <p:cNvSpPr txBox="1"/>
            <p:nvPr/>
          </p:nvSpPr>
          <p:spPr>
            <a:xfrm>
              <a:off x="0" y="-47625"/>
              <a:ext cx="768491" cy="281994"/>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3</a:t>
              </a:r>
            </a:p>
          </p:txBody>
        </p:sp>
      </p:grpSp>
      <p:grpSp>
        <p:nvGrpSpPr>
          <p:cNvPr id="35" name="Group 35"/>
          <p:cNvGrpSpPr/>
          <p:nvPr/>
        </p:nvGrpSpPr>
        <p:grpSpPr>
          <a:xfrm>
            <a:off x="12548052" y="1085095"/>
            <a:ext cx="2917864" cy="747265"/>
            <a:chOff x="0" y="0"/>
            <a:chExt cx="768491" cy="196811"/>
          </a:xfrm>
        </p:grpSpPr>
        <p:sp>
          <p:nvSpPr>
            <p:cNvPr id="36" name="Freeform 36"/>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7" name="TextBox 37"/>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656860" y="8502874"/>
            <a:ext cx="1418462" cy="1418462"/>
            <a:chOff x="0" y="0"/>
            <a:chExt cx="1891283" cy="1891283"/>
          </a:xfrm>
        </p:grpSpPr>
        <p:grpSp>
          <p:nvGrpSpPr>
            <p:cNvPr id="3" name="Group 3"/>
            <p:cNvGrpSpPr/>
            <p:nvPr/>
          </p:nvGrpSpPr>
          <p:grpSpPr>
            <a:xfrm>
              <a:off x="0" y="0"/>
              <a:ext cx="1891283" cy="189128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txBody>
              <a:bodyPr/>
              <a:lstStyle/>
              <a:p>
                <a:endParaRPr lang="en-US"/>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6" name="Freeform 6"/>
            <p:cNvSpPr/>
            <p:nvPr/>
          </p:nvSpPr>
          <p:spPr>
            <a:xfrm>
              <a:off x="435812" y="435812"/>
              <a:ext cx="1019659" cy="1019659"/>
            </a:xfrm>
            <a:custGeom>
              <a:avLst/>
              <a:gdLst/>
              <a:ahLst/>
              <a:cxnLst/>
              <a:rect l="l" t="t" r="r" b="b"/>
              <a:pathLst>
                <a:path w="1019659" h="1019659">
                  <a:moveTo>
                    <a:pt x="0" y="0"/>
                  </a:moveTo>
                  <a:lnTo>
                    <a:pt x="1019659" y="0"/>
                  </a:lnTo>
                  <a:lnTo>
                    <a:pt x="1019659" y="1019659"/>
                  </a:lnTo>
                  <a:lnTo>
                    <a:pt x="0" y="10196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7" name="Group 7"/>
          <p:cNvGrpSpPr/>
          <p:nvPr/>
        </p:nvGrpSpPr>
        <p:grpSpPr>
          <a:xfrm>
            <a:off x="1028700" y="6762236"/>
            <a:ext cx="7908496" cy="2993797"/>
            <a:chOff x="0" y="0"/>
            <a:chExt cx="2247454" cy="850784"/>
          </a:xfrm>
        </p:grpSpPr>
        <p:sp>
          <p:nvSpPr>
            <p:cNvPr id="8" name="Freeform 8"/>
            <p:cNvSpPr/>
            <p:nvPr/>
          </p:nvSpPr>
          <p:spPr>
            <a:xfrm>
              <a:off x="0" y="0"/>
              <a:ext cx="2247454" cy="850784"/>
            </a:xfrm>
            <a:custGeom>
              <a:avLst/>
              <a:gdLst/>
              <a:ahLst/>
              <a:cxnLst/>
              <a:rect l="l" t="t" r="r" b="b"/>
              <a:pathLst>
                <a:path w="2247454" h="850784">
                  <a:moveTo>
                    <a:pt x="48947" y="0"/>
                  </a:moveTo>
                  <a:lnTo>
                    <a:pt x="2198507" y="0"/>
                  </a:lnTo>
                  <a:cubicBezTo>
                    <a:pt x="2211489" y="0"/>
                    <a:pt x="2223939" y="5157"/>
                    <a:pt x="2233118" y="14336"/>
                  </a:cubicBezTo>
                  <a:cubicBezTo>
                    <a:pt x="2242297" y="23516"/>
                    <a:pt x="2247454" y="35965"/>
                    <a:pt x="2247454" y="48947"/>
                  </a:cubicBezTo>
                  <a:lnTo>
                    <a:pt x="2247454" y="801837"/>
                  </a:lnTo>
                  <a:cubicBezTo>
                    <a:pt x="2247454" y="814819"/>
                    <a:pt x="2242297" y="827268"/>
                    <a:pt x="2233118" y="836448"/>
                  </a:cubicBezTo>
                  <a:cubicBezTo>
                    <a:pt x="2223939" y="845627"/>
                    <a:pt x="2211489" y="850784"/>
                    <a:pt x="2198507" y="850784"/>
                  </a:cubicBezTo>
                  <a:lnTo>
                    <a:pt x="48947" y="850784"/>
                  </a:lnTo>
                  <a:cubicBezTo>
                    <a:pt x="35965" y="850784"/>
                    <a:pt x="23516" y="845627"/>
                    <a:pt x="14336" y="836448"/>
                  </a:cubicBezTo>
                  <a:cubicBezTo>
                    <a:pt x="5157" y="827268"/>
                    <a:pt x="0" y="814819"/>
                    <a:pt x="0" y="801837"/>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9" name="TextBox 9"/>
            <p:cNvSpPr txBox="1"/>
            <p:nvPr/>
          </p:nvSpPr>
          <p:spPr>
            <a:xfrm>
              <a:off x="0" y="-47625"/>
              <a:ext cx="2247454" cy="898409"/>
            </a:xfrm>
            <a:prstGeom prst="rect">
              <a:avLst/>
            </a:prstGeom>
          </p:spPr>
          <p:txBody>
            <a:bodyPr lIns="50800" tIns="50800" rIns="50800" bIns="50800" rtlCol="0" anchor="ctr"/>
            <a:lstStyle/>
            <a:p>
              <a:pPr algn="ctr">
                <a:lnSpc>
                  <a:spcPts val="3499"/>
                </a:lnSpc>
                <a:spcBef>
                  <a:spcPct val="0"/>
                </a:spcBef>
              </a:pPr>
              <a:endParaRPr/>
            </a:p>
          </p:txBody>
        </p:sp>
      </p:grpSp>
      <p:grpSp>
        <p:nvGrpSpPr>
          <p:cNvPr id="10" name="Group 10"/>
          <p:cNvGrpSpPr/>
          <p:nvPr/>
        </p:nvGrpSpPr>
        <p:grpSpPr>
          <a:xfrm>
            <a:off x="1028700" y="2693631"/>
            <a:ext cx="7908496" cy="3717667"/>
            <a:chOff x="0" y="0"/>
            <a:chExt cx="2247454" cy="1056495"/>
          </a:xfrm>
        </p:grpSpPr>
        <p:sp>
          <p:nvSpPr>
            <p:cNvPr id="11" name="Freeform 11"/>
            <p:cNvSpPr/>
            <p:nvPr/>
          </p:nvSpPr>
          <p:spPr>
            <a:xfrm>
              <a:off x="0" y="0"/>
              <a:ext cx="2247454" cy="1056495"/>
            </a:xfrm>
            <a:custGeom>
              <a:avLst/>
              <a:gdLst/>
              <a:ahLst/>
              <a:cxnLst/>
              <a:rect l="l" t="t" r="r" b="b"/>
              <a:pathLst>
                <a:path w="2247454" h="1056495">
                  <a:moveTo>
                    <a:pt x="48947" y="0"/>
                  </a:moveTo>
                  <a:lnTo>
                    <a:pt x="2198507" y="0"/>
                  </a:lnTo>
                  <a:cubicBezTo>
                    <a:pt x="2211489" y="0"/>
                    <a:pt x="2223939" y="5157"/>
                    <a:pt x="2233118" y="14336"/>
                  </a:cubicBezTo>
                  <a:cubicBezTo>
                    <a:pt x="2242297" y="23516"/>
                    <a:pt x="2247454" y="35965"/>
                    <a:pt x="2247454" y="48947"/>
                  </a:cubicBezTo>
                  <a:lnTo>
                    <a:pt x="2247454" y="1007548"/>
                  </a:lnTo>
                  <a:cubicBezTo>
                    <a:pt x="2247454" y="1020530"/>
                    <a:pt x="2242297" y="1032979"/>
                    <a:pt x="2233118" y="1042159"/>
                  </a:cubicBezTo>
                  <a:cubicBezTo>
                    <a:pt x="2223939" y="1051338"/>
                    <a:pt x="2211489" y="1056495"/>
                    <a:pt x="2198507" y="1056495"/>
                  </a:cubicBezTo>
                  <a:lnTo>
                    <a:pt x="48947" y="1056495"/>
                  </a:lnTo>
                  <a:cubicBezTo>
                    <a:pt x="35965" y="1056495"/>
                    <a:pt x="23516" y="1051338"/>
                    <a:pt x="14336" y="1042159"/>
                  </a:cubicBezTo>
                  <a:cubicBezTo>
                    <a:pt x="5157" y="1032979"/>
                    <a:pt x="0" y="1020530"/>
                    <a:pt x="0" y="1007548"/>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12" name="TextBox 12"/>
            <p:cNvSpPr txBox="1"/>
            <p:nvPr/>
          </p:nvSpPr>
          <p:spPr>
            <a:xfrm>
              <a:off x="0" y="-47625"/>
              <a:ext cx="2247454" cy="1104120"/>
            </a:xfrm>
            <a:prstGeom prst="rect">
              <a:avLst/>
            </a:prstGeom>
          </p:spPr>
          <p:txBody>
            <a:bodyPr lIns="50800" tIns="50800" rIns="50800" bIns="50800" rtlCol="0" anchor="ctr"/>
            <a:lstStyle/>
            <a:p>
              <a:pPr algn="ctr">
                <a:lnSpc>
                  <a:spcPts val="3499"/>
                </a:lnSpc>
                <a:spcBef>
                  <a:spcPct val="0"/>
                </a:spcBef>
              </a:pPr>
              <a:endParaRPr/>
            </a:p>
          </p:txBody>
        </p:sp>
      </p:grpSp>
      <p:sp>
        <p:nvSpPr>
          <p:cNvPr id="13" name="TextBox 13"/>
          <p:cNvSpPr txBox="1"/>
          <p:nvPr/>
        </p:nvSpPr>
        <p:spPr>
          <a:xfrm>
            <a:off x="1450028" y="6867538"/>
            <a:ext cx="6734478" cy="417766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Organizations can integrate ethical considerations by:</a:t>
            </a:r>
          </a:p>
          <a:p>
            <a:pPr marL="518160" lvl="1" indent="-259080" algn="l">
              <a:lnSpc>
                <a:spcPts val="3359"/>
              </a:lnSpc>
              <a:buFont typeface="Arial"/>
              <a:buChar char="•"/>
            </a:pPr>
            <a:r>
              <a:rPr lang="en-US" sz="2400">
                <a:solidFill>
                  <a:srgbClr val="1D1B1A"/>
                </a:solidFill>
                <a:latin typeface="Open Sauce"/>
                <a:ea typeface="Open Sauce"/>
                <a:cs typeface="Open Sauce"/>
                <a:sym typeface="Open Sauce"/>
              </a:rPr>
              <a:t>Establishing clear ethical guidelines and policies for data use.</a:t>
            </a:r>
          </a:p>
          <a:p>
            <a:pPr marL="518160" lvl="1" indent="-259080" algn="l">
              <a:lnSpc>
                <a:spcPts val="3359"/>
              </a:lnSpc>
              <a:buFont typeface="Arial"/>
              <a:buChar char="•"/>
            </a:pPr>
            <a:r>
              <a:rPr lang="en-US" sz="2400">
                <a:solidFill>
                  <a:srgbClr val="1D1B1A"/>
                </a:solidFill>
                <a:latin typeface="Open Sauce"/>
                <a:ea typeface="Open Sauce"/>
                <a:cs typeface="Open Sauce"/>
                <a:sym typeface="Open Sauce"/>
              </a:rPr>
              <a:t>Fostering a culture of ethical awareness and responsibility.</a:t>
            </a:r>
          </a:p>
          <a:p>
            <a:pPr algn="l">
              <a:lnSpc>
                <a:spcPts val="3359"/>
              </a:lnSpc>
            </a:pPr>
            <a:endParaRPr lang="en-US" sz="2400">
              <a:solidFill>
                <a:srgbClr val="1D1B1A"/>
              </a:solidFill>
              <a:latin typeface="Open Sauce"/>
              <a:ea typeface="Open Sauce"/>
              <a:cs typeface="Open Sauce"/>
              <a:sym typeface="Open Sauce"/>
            </a:endParaRPr>
          </a:p>
          <a:p>
            <a:pPr algn="l">
              <a:lnSpc>
                <a:spcPts val="3359"/>
              </a:lnSpc>
            </a:pPr>
            <a:endParaRPr lang="en-US" sz="2400">
              <a:solidFill>
                <a:srgbClr val="1D1B1A"/>
              </a:solidFill>
              <a:latin typeface="Open Sauce"/>
              <a:ea typeface="Open Sauce"/>
              <a:cs typeface="Open Sauce"/>
              <a:sym typeface="Open Sauce"/>
            </a:endParaRPr>
          </a:p>
          <a:p>
            <a:pPr algn="l">
              <a:lnSpc>
                <a:spcPts val="3359"/>
              </a:lnSpc>
            </a:pPr>
            <a:r>
              <a:rPr lang="en-US" sz="2400" b="1">
                <a:solidFill>
                  <a:srgbClr val="1D1B1A"/>
                </a:solidFill>
                <a:latin typeface="Open Sauce Bold"/>
                <a:ea typeface="Open Sauce Bold"/>
                <a:cs typeface="Open Sauce Bold"/>
                <a:sym typeface="Open Sauce Bold"/>
              </a:rPr>
              <a:t> </a:t>
            </a:r>
          </a:p>
          <a:p>
            <a:pPr algn="l">
              <a:lnSpc>
                <a:spcPts val="3359"/>
              </a:lnSpc>
            </a:pPr>
            <a:endParaRPr lang="en-US" sz="2400" b="1">
              <a:solidFill>
                <a:srgbClr val="1D1B1A"/>
              </a:solidFill>
              <a:latin typeface="Open Sauce Bold"/>
              <a:ea typeface="Open Sauce Bold"/>
              <a:cs typeface="Open Sauce Bold"/>
              <a:sym typeface="Open Sauce Bold"/>
            </a:endParaRPr>
          </a:p>
        </p:txBody>
      </p:sp>
      <p:sp>
        <p:nvSpPr>
          <p:cNvPr id="14" name="TextBox 14"/>
          <p:cNvSpPr txBox="1"/>
          <p:nvPr/>
        </p:nvSpPr>
        <p:spPr>
          <a:xfrm>
            <a:off x="1389121" y="3008046"/>
            <a:ext cx="7187654" cy="3758565"/>
          </a:xfrm>
          <a:prstGeom prst="rect">
            <a:avLst/>
          </a:prstGeom>
        </p:spPr>
        <p:txBody>
          <a:bodyPr lIns="0" tIns="0" rIns="0" bIns="0" rtlCol="0" anchor="t">
            <a:spAutoFit/>
          </a:bodyPr>
          <a:lstStyle/>
          <a:p>
            <a:pPr algn="ctr">
              <a:lnSpc>
                <a:spcPts val="3359"/>
              </a:lnSpc>
            </a:pPr>
            <a:r>
              <a:rPr lang="en-US" sz="2400" b="1">
                <a:solidFill>
                  <a:srgbClr val="1D1B1A"/>
                </a:solidFill>
                <a:latin typeface="Open Sauce Bold"/>
                <a:ea typeface="Open Sauce Bold"/>
                <a:cs typeface="Open Sauce Bold"/>
                <a:sym typeface="Open Sauce Bold"/>
              </a:rPr>
              <a:t>Data Analysts can uphold ethical standards by:</a:t>
            </a:r>
          </a:p>
          <a:p>
            <a:pPr marL="518160" lvl="1" indent="-259080" algn="just">
              <a:lnSpc>
                <a:spcPts val="3359"/>
              </a:lnSpc>
              <a:buFont typeface="Arial"/>
              <a:buChar char="•"/>
            </a:pPr>
            <a:r>
              <a:rPr lang="en-US" sz="2400">
                <a:solidFill>
                  <a:srgbClr val="1D1B1A"/>
                </a:solidFill>
                <a:latin typeface="Open Sauce"/>
                <a:ea typeface="Open Sauce"/>
                <a:cs typeface="Open Sauce"/>
                <a:sym typeface="Open Sauce"/>
              </a:rPr>
              <a:t>Developing a clear ethical framework for data usage.</a:t>
            </a:r>
          </a:p>
          <a:p>
            <a:pPr marL="518160" lvl="1" indent="-259080" algn="just">
              <a:lnSpc>
                <a:spcPts val="3359"/>
              </a:lnSpc>
              <a:buFont typeface="Arial"/>
              <a:buChar char="•"/>
            </a:pPr>
            <a:r>
              <a:rPr lang="en-US" sz="2400">
                <a:solidFill>
                  <a:srgbClr val="1D1B1A"/>
                </a:solidFill>
                <a:latin typeface="Open Sauce"/>
                <a:ea typeface="Open Sauce"/>
                <a:cs typeface="Open Sauce"/>
                <a:sym typeface="Open Sauce"/>
              </a:rPr>
              <a:t>Engaging in ongoing training and discussions about ethics in data analytics.</a:t>
            </a:r>
          </a:p>
          <a:p>
            <a:pPr marL="518160" lvl="1" indent="-259080" algn="just">
              <a:lnSpc>
                <a:spcPts val="3359"/>
              </a:lnSpc>
              <a:buFont typeface="Arial"/>
              <a:buChar char="•"/>
            </a:pPr>
            <a:r>
              <a:rPr lang="en-US" sz="2400">
                <a:solidFill>
                  <a:srgbClr val="1D1B1A"/>
                </a:solidFill>
                <a:latin typeface="Open Sauce"/>
                <a:ea typeface="Open Sauce"/>
                <a:cs typeface="Open Sauce"/>
                <a:sym typeface="Open Sauce"/>
              </a:rPr>
              <a:t>Conducting regular audits of algorithms to identify and address bias.</a:t>
            </a:r>
          </a:p>
          <a:p>
            <a:pPr algn="just">
              <a:lnSpc>
                <a:spcPts val="3359"/>
              </a:lnSpc>
            </a:pPr>
            <a:endParaRPr lang="en-US" sz="2400">
              <a:solidFill>
                <a:srgbClr val="1D1B1A"/>
              </a:solidFill>
              <a:latin typeface="Open Sauce"/>
              <a:ea typeface="Open Sauce"/>
              <a:cs typeface="Open Sauce"/>
              <a:sym typeface="Open Sauce"/>
            </a:endParaRPr>
          </a:p>
          <a:p>
            <a:pPr algn="just">
              <a:lnSpc>
                <a:spcPts val="3359"/>
              </a:lnSpc>
            </a:pPr>
            <a:endParaRPr lang="en-US" sz="2400">
              <a:solidFill>
                <a:srgbClr val="1D1B1A"/>
              </a:solidFill>
              <a:latin typeface="Open Sauce"/>
              <a:ea typeface="Open Sauce"/>
              <a:cs typeface="Open Sauce"/>
              <a:sym typeface="Open Sauce"/>
            </a:endParaRPr>
          </a:p>
        </p:txBody>
      </p:sp>
      <p:sp>
        <p:nvSpPr>
          <p:cNvPr id="15" name="Freeform 15"/>
          <p:cNvSpPr/>
          <p:nvPr/>
        </p:nvSpPr>
        <p:spPr>
          <a:xfrm>
            <a:off x="10332153" y="2693631"/>
            <a:ext cx="6478874" cy="4311618"/>
          </a:xfrm>
          <a:custGeom>
            <a:avLst/>
            <a:gdLst/>
            <a:ahLst/>
            <a:cxnLst/>
            <a:rect l="l" t="t" r="r" b="b"/>
            <a:pathLst>
              <a:path w="6478874" h="4311618">
                <a:moveTo>
                  <a:pt x="0" y="0"/>
                </a:moveTo>
                <a:lnTo>
                  <a:pt x="6478874" y="0"/>
                </a:lnTo>
                <a:lnTo>
                  <a:pt x="6478874" y="4311618"/>
                </a:lnTo>
                <a:lnTo>
                  <a:pt x="0" y="4311618"/>
                </a:lnTo>
                <a:lnTo>
                  <a:pt x="0" y="0"/>
                </a:lnTo>
                <a:close/>
              </a:path>
            </a:pathLst>
          </a:custGeom>
          <a:blipFill>
            <a:blip r:embed="rId4"/>
            <a:stretch>
              <a:fillRect l="-9953" r="-9953"/>
            </a:stretch>
          </a:blipFill>
        </p:spPr>
        <p:txBody>
          <a:bodyPr/>
          <a:lstStyle/>
          <a:p>
            <a:endParaRPr lang="en-US"/>
          </a:p>
        </p:txBody>
      </p:sp>
      <p:grpSp>
        <p:nvGrpSpPr>
          <p:cNvPr id="16" name="Group 16"/>
          <p:cNvGrpSpPr/>
          <p:nvPr/>
        </p:nvGrpSpPr>
        <p:grpSpPr>
          <a:xfrm>
            <a:off x="1028700" y="1013792"/>
            <a:ext cx="16227262" cy="889871"/>
            <a:chOff x="0" y="0"/>
            <a:chExt cx="4273847" cy="234369"/>
          </a:xfrm>
        </p:grpSpPr>
        <p:sp>
          <p:nvSpPr>
            <p:cNvPr id="17" name="Freeform 17"/>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18" name="TextBox 18"/>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19" name="Group 19"/>
          <p:cNvGrpSpPr/>
          <p:nvPr/>
        </p:nvGrpSpPr>
        <p:grpSpPr>
          <a:xfrm>
            <a:off x="1245800" y="1101866"/>
            <a:ext cx="3070808" cy="730494"/>
            <a:chOff x="0" y="0"/>
            <a:chExt cx="808772" cy="192393"/>
          </a:xfrm>
        </p:grpSpPr>
        <p:sp>
          <p:nvSpPr>
            <p:cNvPr id="20" name="Freeform 20"/>
            <p:cNvSpPr/>
            <p:nvPr/>
          </p:nvSpPr>
          <p:spPr>
            <a:xfrm>
              <a:off x="0" y="0"/>
              <a:ext cx="808772" cy="192393"/>
            </a:xfrm>
            <a:custGeom>
              <a:avLst/>
              <a:gdLst/>
              <a:ahLst/>
              <a:cxnLst/>
              <a:rect l="l" t="t" r="r" b="b"/>
              <a:pathLst>
                <a:path w="808772" h="192393">
                  <a:moveTo>
                    <a:pt x="96197" y="0"/>
                  </a:moveTo>
                  <a:lnTo>
                    <a:pt x="712576" y="0"/>
                  </a:lnTo>
                  <a:cubicBezTo>
                    <a:pt x="738089" y="0"/>
                    <a:pt x="762557" y="10135"/>
                    <a:pt x="780597" y="28175"/>
                  </a:cubicBezTo>
                  <a:cubicBezTo>
                    <a:pt x="798637" y="46216"/>
                    <a:pt x="808772" y="70684"/>
                    <a:pt x="808772" y="96197"/>
                  </a:cubicBezTo>
                  <a:lnTo>
                    <a:pt x="808772" y="96197"/>
                  </a:lnTo>
                  <a:cubicBezTo>
                    <a:pt x="808772" y="149325"/>
                    <a:pt x="765704" y="192393"/>
                    <a:pt x="712576" y="192393"/>
                  </a:cubicBezTo>
                  <a:lnTo>
                    <a:pt x="96197" y="192393"/>
                  </a:lnTo>
                  <a:cubicBezTo>
                    <a:pt x="43069" y="192393"/>
                    <a:pt x="0" y="149325"/>
                    <a:pt x="0" y="96197"/>
                  </a:cubicBezTo>
                  <a:lnTo>
                    <a:pt x="0" y="96197"/>
                  </a:lnTo>
                  <a:cubicBezTo>
                    <a:pt x="0" y="43069"/>
                    <a:pt x="43069" y="0"/>
                    <a:pt x="96197" y="0"/>
                  </a:cubicBezTo>
                  <a:close/>
                </a:path>
              </a:pathLst>
            </a:custGeom>
            <a:solidFill>
              <a:srgbClr val="FFFFFF"/>
            </a:solidFill>
          </p:spPr>
          <p:txBody>
            <a:bodyPr/>
            <a:lstStyle/>
            <a:p>
              <a:endParaRPr lang="en-US"/>
            </a:p>
          </p:txBody>
        </p:sp>
        <p:sp>
          <p:nvSpPr>
            <p:cNvPr id="21" name="TextBox 21"/>
            <p:cNvSpPr txBox="1"/>
            <p:nvPr/>
          </p:nvSpPr>
          <p:spPr>
            <a:xfrm>
              <a:off x="0" y="-47625"/>
              <a:ext cx="808772" cy="240018"/>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sp>
        <p:nvSpPr>
          <p:cNvPr id="22" name="Freeform 22"/>
          <p:cNvSpPr/>
          <p:nvPr/>
        </p:nvSpPr>
        <p:spPr>
          <a:xfrm>
            <a:off x="15546330"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3" name="Group 23"/>
          <p:cNvGrpSpPr/>
          <p:nvPr/>
        </p:nvGrpSpPr>
        <p:grpSpPr>
          <a:xfrm>
            <a:off x="16366091" y="1013792"/>
            <a:ext cx="889871" cy="88987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25" name="TextBox 25"/>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26" name="Group 26"/>
          <p:cNvGrpSpPr/>
          <p:nvPr/>
        </p:nvGrpSpPr>
        <p:grpSpPr>
          <a:xfrm>
            <a:off x="4099508" y="1085095"/>
            <a:ext cx="2917864" cy="747265"/>
            <a:chOff x="0" y="0"/>
            <a:chExt cx="768491" cy="196811"/>
          </a:xfrm>
        </p:grpSpPr>
        <p:sp>
          <p:nvSpPr>
            <p:cNvPr id="27" name="Freeform 27"/>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8" name="TextBox 28"/>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1</a:t>
              </a:r>
            </a:p>
          </p:txBody>
        </p:sp>
      </p:grpSp>
      <p:grpSp>
        <p:nvGrpSpPr>
          <p:cNvPr id="29" name="Group 29"/>
          <p:cNvGrpSpPr/>
          <p:nvPr/>
        </p:nvGrpSpPr>
        <p:grpSpPr>
          <a:xfrm>
            <a:off x="7012183" y="1085095"/>
            <a:ext cx="2917864" cy="747265"/>
            <a:chOff x="0" y="0"/>
            <a:chExt cx="768491" cy="196811"/>
          </a:xfrm>
        </p:grpSpPr>
        <p:sp>
          <p:nvSpPr>
            <p:cNvPr id="30" name="Freeform 30"/>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1" name="TextBox 31"/>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2</a:t>
              </a:r>
            </a:p>
          </p:txBody>
        </p:sp>
      </p:grpSp>
      <p:grpSp>
        <p:nvGrpSpPr>
          <p:cNvPr id="32" name="Group 32"/>
          <p:cNvGrpSpPr/>
          <p:nvPr/>
        </p:nvGrpSpPr>
        <p:grpSpPr>
          <a:xfrm>
            <a:off x="9630189" y="1013792"/>
            <a:ext cx="2917864" cy="889871"/>
            <a:chOff x="0" y="0"/>
            <a:chExt cx="768491" cy="234369"/>
          </a:xfrm>
        </p:grpSpPr>
        <p:sp>
          <p:nvSpPr>
            <p:cNvPr id="33" name="Freeform 33"/>
            <p:cNvSpPr/>
            <p:nvPr/>
          </p:nvSpPr>
          <p:spPr>
            <a:xfrm>
              <a:off x="0" y="0"/>
              <a:ext cx="768491" cy="234369"/>
            </a:xfrm>
            <a:custGeom>
              <a:avLst/>
              <a:gdLst/>
              <a:ahLst/>
              <a:cxnLst/>
              <a:rect l="l" t="t" r="r" b="b"/>
              <a:pathLst>
                <a:path w="768491" h="234369">
                  <a:moveTo>
                    <a:pt x="117185" y="0"/>
                  </a:moveTo>
                  <a:lnTo>
                    <a:pt x="651306" y="0"/>
                  </a:lnTo>
                  <a:cubicBezTo>
                    <a:pt x="716025" y="0"/>
                    <a:pt x="768491" y="52465"/>
                    <a:pt x="768491" y="117185"/>
                  </a:cubicBezTo>
                  <a:lnTo>
                    <a:pt x="768491" y="117185"/>
                  </a:lnTo>
                  <a:cubicBezTo>
                    <a:pt x="768491" y="148264"/>
                    <a:pt x="756145" y="178070"/>
                    <a:pt x="734168" y="200047"/>
                  </a:cubicBezTo>
                  <a:cubicBezTo>
                    <a:pt x="712192" y="222023"/>
                    <a:pt x="682385" y="234369"/>
                    <a:pt x="651306" y="234369"/>
                  </a:cubicBezTo>
                  <a:lnTo>
                    <a:pt x="117185" y="234369"/>
                  </a:lnTo>
                  <a:cubicBezTo>
                    <a:pt x="86105" y="234369"/>
                    <a:pt x="56299" y="222023"/>
                    <a:pt x="34323" y="200047"/>
                  </a:cubicBezTo>
                  <a:cubicBezTo>
                    <a:pt x="12346" y="178070"/>
                    <a:pt x="0" y="148264"/>
                    <a:pt x="0" y="117185"/>
                  </a:cubicBezTo>
                  <a:lnTo>
                    <a:pt x="0" y="117185"/>
                  </a:lnTo>
                  <a:cubicBezTo>
                    <a:pt x="0" y="86105"/>
                    <a:pt x="12346" y="56299"/>
                    <a:pt x="34323" y="34323"/>
                  </a:cubicBezTo>
                  <a:cubicBezTo>
                    <a:pt x="56299" y="12346"/>
                    <a:pt x="86105" y="0"/>
                    <a:pt x="117185" y="0"/>
                  </a:cubicBezTo>
                  <a:close/>
                </a:path>
              </a:pathLst>
            </a:custGeom>
            <a:solidFill>
              <a:srgbClr val="1D1B1A"/>
            </a:solidFill>
          </p:spPr>
          <p:txBody>
            <a:bodyPr/>
            <a:lstStyle/>
            <a:p>
              <a:endParaRPr lang="en-US"/>
            </a:p>
          </p:txBody>
        </p:sp>
        <p:sp>
          <p:nvSpPr>
            <p:cNvPr id="34" name="TextBox 34"/>
            <p:cNvSpPr txBox="1"/>
            <p:nvPr/>
          </p:nvSpPr>
          <p:spPr>
            <a:xfrm>
              <a:off x="0" y="-47625"/>
              <a:ext cx="768491" cy="281994"/>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3</a:t>
              </a:r>
            </a:p>
          </p:txBody>
        </p:sp>
      </p:grpSp>
      <p:grpSp>
        <p:nvGrpSpPr>
          <p:cNvPr id="35" name="Group 35"/>
          <p:cNvGrpSpPr/>
          <p:nvPr/>
        </p:nvGrpSpPr>
        <p:grpSpPr>
          <a:xfrm>
            <a:off x="12548052" y="1085095"/>
            <a:ext cx="2917864" cy="747265"/>
            <a:chOff x="0" y="0"/>
            <a:chExt cx="768491" cy="196811"/>
          </a:xfrm>
        </p:grpSpPr>
        <p:sp>
          <p:nvSpPr>
            <p:cNvPr id="36" name="Freeform 36"/>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7" name="TextBox 37"/>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10656" y="3544060"/>
            <a:ext cx="6326521" cy="3198880"/>
            <a:chOff x="0" y="0"/>
            <a:chExt cx="8435361" cy="4265173"/>
          </a:xfrm>
        </p:grpSpPr>
        <p:pic>
          <p:nvPicPr>
            <p:cNvPr id="3" name="Picture 3"/>
            <p:cNvPicPr>
              <a:picLocks noChangeAspect="1"/>
            </p:cNvPicPr>
            <p:nvPr/>
          </p:nvPicPr>
          <p:blipFill>
            <a:blip r:embed="rId2"/>
            <a:srcRect t="7864" b="7864"/>
            <a:stretch>
              <a:fillRect/>
            </a:stretch>
          </p:blipFill>
          <p:spPr>
            <a:xfrm>
              <a:off x="0" y="0"/>
              <a:ext cx="8435361" cy="4265173"/>
            </a:xfrm>
            <a:prstGeom prst="rect">
              <a:avLst/>
            </a:prstGeom>
          </p:spPr>
        </p:pic>
      </p:grpSp>
      <p:grpSp>
        <p:nvGrpSpPr>
          <p:cNvPr id="4" name="Group 4"/>
          <p:cNvGrpSpPr/>
          <p:nvPr/>
        </p:nvGrpSpPr>
        <p:grpSpPr>
          <a:xfrm>
            <a:off x="1450028" y="6903115"/>
            <a:ext cx="7028421" cy="1216044"/>
            <a:chOff x="0" y="0"/>
            <a:chExt cx="1997352" cy="345578"/>
          </a:xfrm>
        </p:grpSpPr>
        <p:sp>
          <p:nvSpPr>
            <p:cNvPr id="5" name="Freeform 5"/>
            <p:cNvSpPr/>
            <p:nvPr/>
          </p:nvSpPr>
          <p:spPr>
            <a:xfrm>
              <a:off x="0" y="0"/>
              <a:ext cx="1997352" cy="345578"/>
            </a:xfrm>
            <a:custGeom>
              <a:avLst/>
              <a:gdLst/>
              <a:ahLst/>
              <a:cxnLst/>
              <a:rect l="l" t="t" r="r" b="b"/>
              <a:pathLst>
                <a:path w="1997352" h="345578">
                  <a:moveTo>
                    <a:pt x="110152" y="0"/>
                  </a:moveTo>
                  <a:lnTo>
                    <a:pt x="1887201" y="0"/>
                  </a:lnTo>
                  <a:cubicBezTo>
                    <a:pt x="1916415" y="0"/>
                    <a:pt x="1944432" y="11605"/>
                    <a:pt x="1965090" y="32263"/>
                  </a:cubicBezTo>
                  <a:cubicBezTo>
                    <a:pt x="1985747" y="52920"/>
                    <a:pt x="1997352" y="80938"/>
                    <a:pt x="1997352" y="110152"/>
                  </a:cubicBezTo>
                  <a:lnTo>
                    <a:pt x="1997352" y="235427"/>
                  </a:lnTo>
                  <a:cubicBezTo>
                    <a:pt x="1997352" y="296262"/>
                    <a:pt x="1948036" y="345578"/>
                    <a:pt x="1887201" y="345578"/>
                  </a:cubicBezTo>
                  <a:lnTo>
                    <a:pt x="110152" y="345578"/>
                  </a:lnTo>
                  <a:cubicBezTo>
                    <a:pt x="49317" y="345578"/>
                    <a:pt x="0" y="296262"/>
                    <a:pt x="0" y="235427"/>
                  </a:cubicBezTo>
                  <a:lnTo>
                    <a:pt x="0" y="110152"/>
                  </a:lnTo>
                  <a:cubicBezTo>
                    <a:pt x="0" y="49317"/>
                    <a:pt x="49317" y="0"/>
                    <a:pt x="110152" y="0"/>
                  </a:cubicBezTo>
                  <a:close/>
                </a:path>
              </a:pathLst>
            </a:custGeom>
            <a:solidFill>
              <a:srgbClr val="EFCECB"/>
            </a:solidFill>
            <a:ln cap="rnd">
              <a:noFill/>
              <a:prstDash val="solid"/>
              <a:round/>
            </a:ln>
          </p:spPr>
          <p:txBody>
            <a:bodyPr/>
            <a:lstStyle/>
            <a:p>
              <a:endParaRPr lang="en-US"/>
            </a:p>
          </p:txBody>
        </p:sp>
        <p:sp>
          <p:nvSpPr>
            <p:cNvPr id="6" name="TextBox 6"/>
            <p:cNvSpPr txBox="1"/>
            <p:nvPr/>
          </p:nvSpPr>
          <p:spPr>
            <a:xfrm>
              <a:off x="0" y="-57150"/>
              <a:ext cx="1997352" cy="402728"/>
            </a:xfrm>
            <a:prstGeom prst="rect">
              <a:avLst/>
            </a:prstGeom>
          </p:spPr>
          <p:txBody>
            <a:bodyPr lIns="50800" tIns="50800" rIns="50800" bIns="50800" rtlCol="0" anchor="ctr"/>
            <a:lstStyle/>
            <a:p>
              <a:pPr algn="ctr">
                <a:lnSpc>
                  <a:spcPts val="3961"/>
                </a:lnSpc>
                <a:spcBef>
                  <a:spcPct val="0"/>
                </a:spcBef>
              </a:pPr>
              <a:endParaRPr/>
            </a:p>
          </p:txBody>
        </p:sp>
      </p:grpSp>
      <p:sp>
        <p:nvSpPr>
          <p:cNvPr id="7" name="Freeform 7"/>
          <p:cNvSpPr/>
          <p:nvPr/>
        </p:nvSpPr>
        <p:spPr>
          <a:xfrm>
            <a:off x="12381714" y="7161826"/>
            <a:ext cx="667250" cy="698623"/>
          </a:xfrm>
          <a:custGeom>
            <a:avLst/>
            <a:gdLst/>
            <a:ahLst/>
            <a:cxnLst/>
            <a:rect l="l" t="t" r="r" b="b"/>
            <a:pathLst>
              <a:path w="667250" h="698623">
                <a:moveTo>
                  <a:pt x="0" y="0"/>
                </a:moveTo>
                <a:lnTo>
                  <a:pt x="667251" y="0"/>
                </a:lnTo>
                <a:lnTo>
                  <a:pt x="667251" y="698623"/>
                </a:lnTo>
                <a:lnTo>
                  <a:pt x="0" y="698623"/>
                </a:lnTo>
                <a:lnTo>
                  <a:pt x="0" y="0"/>
                </a:lnTo>
                <a:close/>
              </a:path>
            </a:pathLst>
          </a:custGeom>
          <a:blipFill>
            <a:blip r:embed="rId3">
              <a:extLst>
                <a:ext uri="{96DAC541-7B7A-43D3-8B79-37D633B846F1}">
                  <asvg:svgBlip xmlns:asvg="http://schemas.microsoft.com/office/drawing/2016/SVG/main" r:embed="rId4"/>
                </a:ext>
              </a:extLst>
            </a:blip>
            <a:stretch>
              <a:fillRect l="-72057" t="-66841" r="-74127" b="-68287"/>
            </a:stretch>
          </a:blipFill>
        </p:spPr>
        <p:txBody>
          <a:bodyPr/>
          <a:lstStyle/>
          <a:p>
            <a:endParaRPr lang="en-US"/>
          </a:p>
        </p:txBody>
      </p:sp>
      <p:grpSp>
        <p:nvGrpSpPr>
          <p:cNvPr id="8" name="Group 8"/>
          <p:cNvGrpSpPr/>
          <p:nvPr/>
        </p:nvGrpSpPr>
        <p:grpSpPr>
          <a:xfrm>
            <a:off x="8650615" y="6903115"/>
            <a:ext cx="3293632" cy="1216044"/>
            <a:chOff x="0" y="0"/>
            <a:chExt cx="935992" cy="345578"/>
          </a:xfrm>
        </p:grpSpPr>
        <p:sp>
          <p:nvSpPr>
            <p:cNvPr id="9" name="Freeform 9"/>
            <p:cNvSpPr/>
            <p:nvPr/>
          </p:nvSpPr>
          <p:spPr>
            <a:xfrm>
              <a:off x="0" y="0"/>
              <a:ext cx="935992" cy="345578"/>
            </a:xfrm>
            <a:custGeom>
              <a:avLst/>
              <a:gdLst/>
              <a:ahLst/>
              <a:cxnLst/>
              <a:rect l="l" t="t" r="r" b="b"/>
              <a:pathLst>
                <a:path w="935992" h="345578">
                  <a:moveTo>
                    <a:pt x="172789" y="0"/>
                  </a:moveTo>
                  <a:lnTo>
                    <a:pt x="763202" y="0"/>
                  </a:lnTo>
                  <a:cubicBezTo>
                    <a:pt x="809029" y="0"/>
                    <a:pt x="852979" y="18205"/>
                    <a:pt x="885383" y="50609"/>
                  </a:cubicBezTo>
                  <a:cubicBezTo>
                    <a:pt x="917787" y="83013"/>
                    <a:pt x="935992" y="126963"/>
                    <a:pt x="935992" y="172789"/>
                  </a:cubicBezTo>
                  <a:lnTo>
                    <a:pt x="935992" y="172789"/>
                  </a:lnTo>
                  <a:cubicBezTo>
                    <a:pt x="935992" y="218616"/>
                    <a:pt x="917787" y="262565"/>
                    <a:pt x="885383" y="294969"/>
                  </a:cubicBezTo>
                  <a:cubicBezTo>
                    <a:pt x="852979" y="327374"/>
                    <a:pt x="809029" y="345578"/>
                    <a:pt x="763202" y="345578"/>
                  </a:cubicBezTo>
                  <a:lnTo>
                    <a:pt x="172789" y="345578"/>
                  </a:lnTo>
                  <a:cubicBezTo>
                    <a:pt x="126963" y="345578"/>
                    <a:pt x="83013" y="327374"/>
                    <a:pt x="50609" y="294969"/>
                  </a:cubicBezTo>
                  <a:cubicBezTo>
                    <a:pt x="18205" y="262565"/>
                    <a:pt x="0" y="218616"/>
                    <a:pt x="0" y="172789"/>
                  </a:cubicBezTo>
                  <a:lnTo>
                    <a:pt x="0" y="172789"/>
                  </a:lnTo>
                  <a:cubicBezTo>
                    <a:pt x="0" y="126963"/>
                    <a:pt x="18205" y="83013"/>
                    <a:pt x="50609" y="50609"/>
                  </a:cubicBezTo>
                  <a:cubicBezTo>
                    <a:pt x="83013" y="18205"/>
                    <a:pt x="126963" y="0"/>
                    <a:pt x="172789" y="0"/>
                  </a:cubicBezTo>
                  <a:close/>
                </a:path>
              </a:pathLst>
            </a:custGeom>
            <a:solidFill>
              <a:srgbClr val="1D1B1A"/>
            </a:solidFill>
            <a:ln cap="rnd">
              <a:noFill/>
              <a:prstDash val="solid"/>
              <a:round/>
            </a:ln>
          </p:spPr>
          <p:txBody>
            <a:bodyPr/>
            <a:lstStyle/>
            <a:p>
              <a:endParaRPr lang="en-US"/>
            </a:p>
          </p:txBody>
        </p:sp>
        <p:sp>
          <p:nvSpPr>
            <p:cNvPr id="10" name="TextBox 10"/>
            <p:cNvSpPr txBox="1"/>
            <p:nvPr/>
          </p:nvSpPr>
          <p:spPr>
            <a:xfrm>
              <a:off x="0" y="-57150"/>
              <a:ext cx="935992" cy="402728"/>
            </a:xfrm>
            <a:prstGeom prst="rect">
              <a:avLst/>
            </a:prstGeom>
          </p:spPr>
          <p:txBody>
            <a:bodyPr lIns="50800" tIns="50800" rIns="50800" bIns="50800" rtlCol="0" anchor="ctr"/>
            <a:lstStyle/>
            <a:p>
              <a:pPr algn="ctr">
                <a:lnSpc>
                  <a:spcPts val="3961"/>
                </a:lnSpc>
                <a:spcBef>
                  <a:spcPct val="0"/>
                </a:spcBef>
              </a:pPr>
              <a:endParaRPr/>
            </a:p>
          </p:txBody>
        </p:sp>
      </p:grpSp>
      <p:sp>
        <p:nvSpPr>
          <p:cNvPr id="11" name="Freeform 11"/>
          <p:cNvSpPr/>
          <p:nvPr/>
        </p:nvSpPr>
        <p:spPr>
          <a:xfrm>
            <a:off x="9335547" y="7311334"/>
            <a:ext cx="1923768" cy="399606"/>
          </a:xfrm>
          <a:custGeom>
            <a:avLst/>
            <a:gdLst/>
            <a:ahLst/>
            <a:cxnLst/>
            <a:rect l="l" t="t" r="r" b="b"/>
            <a:pathLst>
              <a:path w="1923768" h="399606">
                <a:moveTo>
                  <a:pt x="0" y="0"/>
                </a:moveTo>
                <a:lnTo>
                  <a:pt x="1923768" y="0"/>
                </a:lnTo>
                <a:lnTo>
                  <a:pt x="1923768" y="399606"/>
                </a:lnTo>
                <a:lnTo>
                  <a:pt x="0" y="399606"/>
                </a:lnTo>
                <a:lnTo>
                  <a:pt x="0" y="0"/>
                </a:lnTo>
                <a:close/>
              </a:path>
            </a:pathLst>
          </a:custGeom>
          <a:blipFill>
            <a:blip r:embed="rId5">
              <a:extLst>
                <a:ext uri="{96DAC541-7B7A-43D3-8B79-37D633B846F1}">
                  <asvg:svgBlip xmlns:asvg="http://schemas.microsoft.com/office/drawing/2016/SVG/main" r:embed="rId6"/>
                </a:ext>
              </a:extLst>
            </a:blip>
            <a:stretch>
              <a:fillRect t="-310516"/>
            </a:stretch>
          </a:blipFill>
        </p:spPr>
        <p:txBody>
          <a:bodyPr/>
          <a:lstStyle/>
          <a:p>
            <a:endParaRPr lang="en-US"/>
          </a:p>
        </p:txBody>
      </p:sp>
      <p:grpSp>
        <p:nvGrpSpPr>
          <p:cNvPr id="12" name="Group 12"/>
          <p:cNvGrpSpPr/>
          <p:nvPr/>
        </p:nvGrpSpPr>
        <p:grpSpPr>
          <a:xfrm>
            <a:off x="14082190" y="8426541"/>
            <a:ext cx="3139010" cy="5129299"/>
            <a:chOff x="0" y="0"/>
            <a:chExt cx="4185346" cy="6839066"/>
          </a:xfrm>
        </p:grpSpPr>
        <p:sp>
          <p:nvSpPr>
            <p:cNvPr id="13" name="AutoShape 13"/>
            <p:cNvSpPr/>
            <p:nvPr/>
          </p:nvSpPr>
          <p:spPr>
            <a:xfrm>
              <a:off x="0" y="0"/>
              <a:ext cx="4185346" cy="6839066"/>
            </a:xfrm>
            <a:prstGeom prst="rect">
              <a:avLst/>
            </a:prstGeom>
            <a:solidFill>
              <a:srgbClr val="EDEDED"/>
            </a:solidFill>
          </p:spPr>
          <p:txBody>
            <a:bodyPr/>
            <a:lstStyle/>
            <a:p>
              <a:endParaRPr lang="en-US"/>
            </a:p>
          </p:txBody>
        </p:sp>
      </p:grpSp>
      <p:sp>
        <p:nvSpPr>
          <p:cNvPr id="14" name="AutoShape 14"/>
          <p:cNvSpPr/>
          <p:nvPr/>
        </p:nvSpPr>
        <p:spPr>
          <a:xfrm>
            <a:off x="1450028" y="9277350"/>
            <a:ext cx="11598937" cy="0"/>
          </a:xfrm>
          <a:prstGeom prst="line">
            <a:avLst/>
          </a:prstGeom>
          <a:ln w="38100" cap="rnd">
            <a:solidFill>
              <a:srgbClr val="1D1B1A"/>
            </a:solidFill>
            <a:prstDash val="solid"/>
            <a:headEnd type="none" w="sm" len="sm"/>
            <a:tailEnd type="none" w="sm" len="sm"/>
          </a:ln>
        </p:spPr>
        <p:txBody>
          <a:bodyPr/>
          <a:lstStyle/>
          <a:p>
            <a:endParaRPr lang="en-US"/>
          </a:p>
        </p:txBody>
      </p:sp>
      <p:grpSp>
        <p:nvGrpSpPr>
          <p:cNvPr id="15" name="Group 15"/>
          <p:cNvGrpSpPr/>
          <p:nvPr/>
        </p:nvGrpSpPr>
        <p:grpSpPr>
          <a:xfrm>
            <a:off x="1028700" y="1013792"/>
            <a:ext cx="16227262" cy="889871"/>
            <a:chOff x="0" y="0"/>
            <a:chExt cx="4273847" cy="234369"/>
          </a:xfrm>
        </p:grpSpPr>
        <p:sp>
          <p:nvSpPr>
            <p:cNvPr id="16" name="Freeform 16"/>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17" name="TextBox 17"/>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18" name="Group 18"/>
          <p:cNvGrpSpPr/>
          <p:nvPr/>
        </p:nvGrpSpPr>
        <p:grpSpPr>
          <a:xfrm>
            <a:off x="9642585" y="1085095"/>
            <a:ext cx="2917864" cy="747265"/>
            <a:chOff x="0" y="0"/>
            <a:chExt cx="768491" cy="196811"/>
          </a:xfrm>
        </p:grpSpPr>
        <p:sp>
          <p:nvSpPr>
            <p:cNvPr id="19" name="Freeform 19"/>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0" name="TextBox 20"/>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21" name="Group 21"/>
          <p:cNvGrpSpPr/>
          <p:nvPr/>
        </p:nvGrpSpPr>
        <p:grpSpPr>
          <a:xfrm>
            <a:off x="6827792" y="1085095"/>
            <a:ext cx="3070808" cy="794212"/>
            <a:chOff x="0" y="0"/>
            <a:chExt cx="808772" cy="209175"/>
          </a:xfrm>
        </p:grpSpPr>
        <p:sp>
          <p:nvSpPr>
            <p:cNvPr id="22" name="Freeform 22"/>
            <p:cNvSpPr/>
            <p:nvPr/>
          </p:nvSpPr>
          <p:spPr>
            <a:xfrm>
              <a:off x="0" y="0"/>
              <a:ext cx="808772" cy="209175"/>
            </a:xfrm>
            <a:custGeom>
              <a:avLst/>
              <a:gdLst/>
              <a:ahLst/>
              <a:cxnLst/>
              <a:rect l="l" t="t" r="r" b="b"/>
              <a:pathLst>
                <a:path w="808772" h="209175">
                  <a:moveTo>
                    <a:pt x="104588" y="0"/>
                  </a:moveTo>
                  <a:lnTo>
                    <a:pt x="704185" y="0"/>
                  </a:lnTo>
                  <a:cubicBezTo>
                    <a:pt x="731923" y="0"/>
                    <a:pt x="758525" y="11019"/>
                    <a:pt x="778139" y="30633"/>
                  </a:cubicBezTo>
                  <a:cubicBezTo>
                    <a:pt x="797753" y="50247"/>
                    <a:pt x="808772" y="76849"/>
                    <a:pt x="808772" y="104588"/>
                  </a:cubicBezTo>
                  <a:lnTo>
                    <a:pt x="808772" y="104588"/>
                  </a:lnTo>
                  <a:cubicBezTo>
                    <a:pt x="808772" y="132326"/>
                    <a:pt x="797753" y="158928"/>
                    <a:pt x="778139" y="178542"/>
                  </a:cubicBezTo>
                  <a:cubicBezTo>
                    <a:pt x="758525" y="198156"/>
                    <a:pt x="731923" y="209175"/>
                    <a:pt x="704185" y="209175"/>
                  </a:cubicBezTo>
                  <a:lnTo>
                    <a:pt x="104588" y="209175"/>
                  </a:lnTo>
                  <a:cubicBezTo>
                    <a:pt x="76849" y="209175"/>
                    <a:pt x="50247" y="198156"/>
                    <a:pt x="30633" y="178542"/>
                  </a:cubicBezTo>
                  <a:cubicBezTo>
                    <a:pt x="11019" y="158928"/>
                    <a:pt x="0" y="132326"/>
                    <a:pt x="0" y="104588"/>
                  </a:cubicBezTo>
                  <a:lnTo>
                    <a:pt x="0" y="104588"/>
                  </a:lnTo>
                  <a:cubicBezTo>
                    <a:pt x="0" y="76849"/>
                    <a:pt x="11019" y="50247"/>
                    <a:pt x="30633" y="30633"/>
                  </a:cubicBezTo>
                  <a:cubicBezTo>
                    <a:pt x="50247" y="11019"/>
                    <a:pt x="76849" y="0"/>
                    <a:pt x="104588" y="0"/>
                  </a:cubicBezTo>
                  <a:close/>
                </a:path>
              </a:pathLst>
            </a:custGeom>
            <a:solidFill>
              <a:srgbClr val="FFFFFF"/>
            </a:solidFill>
          </p:spPr>
          <p:txBody>
            <a:bodyPr/>
            <a:lstStyle/>
            <a:p>
              <a:endParaRPr lang="en-US"/>
            </a:p>
          </p:txBody>
        </p:sp>
        <p:sp>
          <p:nvSpPr>
            <p:cNvPr id="23" name="TextBox 23"/>
            <p:cNvSpPr txBox="1"/>
            <p:nvPr/>
          </p:nvSpPr>
          <p:spPr>
            <a:xfrm>
              <a:off x="0" y="-47625"/>
              <a:ext cx="808772" cy="256800"/>
            </a:xfrm>
            <a:prstGeom prst="rect">
              <a:avLst/>
            </a:prstGeom>
          </p:spPr>
          <p:txBody>
            <a:bodyPr lIns="50800" tIns="50800" rIns="50800" bIns="50800" rtlCol="0" anchor="ctr"/>
            <a:lstStyle/>
            <a:p>
              <a:pPr algn="ctr">
                <a:lnSpc>
                  <a:spcPts val="3499"/>
                </a:lnSpc>
                <a:spcBef>
                  <a:spcPct val="0"/>
                </a:spcBef>
              </a:pPr>
              <a:r>
                <a:rPr lang="en-US" sz="2499">
                  <a:solidFill>
                    <a:srgbClr val="000000"/>
                  </a:solidFill>
                  <a:latin typeface="Open Sauce"/>
                  <a:ea typeface="Open Sauce"/>
                  <a:cs typeface="Open Sauce"/>
                  <a:sym typeface="Open Sauce"/>
                </a:rPr>
                <a:t>Unit 2</a:t>
              </a:r>
            </a:p>
          </p:txBody>
        </p:sp>
      </p:grpSp>
      <p:sp>
        <p:nvSpPr>
          <p:cNvPr id="24" name="Freeform 24"/>
          <p:cNvSpPr/>
          <p:nvPr/>
        </p:nvSpPr>
        <p:spPr>
          <a:xfrm>
            <a:off x="15689795"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25" name="Group 25"/>
          <p:cNvGrpSpPr/>
          <p:nvPr/>
        </p:nvGrpSpPr>
        <p:grpSpPr>
          <a:xfrm>
            <a:off x="16366091" y="1013792"/>
            <a:ext cx="889871" cy="88987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27" name="TextBox 27"/>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28" name="Group 28"/>
          <p:cNvGrpSpPr/>
          <p:nvPr/>
        </p:nvGrpSpPr>
        <p:grpSpPr>
          <a:xfrm>
            <a:off x="4099508" y="1085095"/>
            <a:ext cx="2917864" cy="747265"/>
            <a:chOff x="0" y="0"/>
            <a:chExt cx="768491" cy="196811"/>
          </a:xfrm>
        </p:grpSpPr>
        <p:sp>
          <p:nvSpPr>
            <p:cNvPr id="29" name="Freeform 29"/>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0" name="TextBox 30"/>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1</a:t>
              </a:r>
            </a:p>
          </p:txBody>
        </p:sp>
      </p:grpSp>
      <p:grpSp>
        <p:nvGrpSpPr>
          <p:cNvPr id="31" name="Group 31"/>
          <p:cNvGrpSpPr/>
          <p:nvPr/>
        </p:nvGrpSpPr>
        <p:grpSpPr>
          <a:xfrm>
            <a:off x="1450028" y="1085095"/>
            <a:ext cx="2917864" cy="747265"/>
            <a:chOff x="0" y="0"/>
            <a:chExt cx="768491" cy="196811"/>
          </a:xfrm>
        </p:grpSpPr>
        <p:sp>
          <p:nvSpPr>
            <p:cNvPr id="32" name="Freeform 32"/>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3" name="TextBox 33"/>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grpSp>
        <p:nvGrpSpPr>
          <p:cNvPr id="34" name="Group 34"/>
          <p:cNvGrpSpPr/>
          <p:nvPr/>
        </p:nvGrpSpPr>
        <p:grpSpPr>
          <a:xfrm>
            <a:off x="12205557" y="1039567"/>
            <a:ext cx="3340773" cy="864096"/>
            <a:chOff x="0" y="0"/>
            <a:chExt cx="879874" cy="227581"/>
          </a:xfrm>
        </p:grpSpPr>
        <p:sp>
          <p:nvSpPr>
            <p:cNvPr id="35" name="Freeform 35"/>
            <p:cNvSpPr/>
            <p:nvPr/>
          </p:nvSpPr>
          <p:spPr>
            <a:xfrm>
              <a:off x="0" y="0"/>
              <a:ext cx="879874" cy="227581"/>
            </a:xfrm>
            <a:custGeom>
              <a:avLst/>
              <a:gdLst/>
              <a:ahLst/>
              <a:cxnLst/>
              <a:rect l="l" t="t" r="r" b="b"/>
              <a:pathLst>
                <a:path w="879874" h="227581">
                  <a:moveTo>
                    <a:pt x="113790" y="0"/>
                  </a:moveTo>
                  <a:lnTo>
                    <a:pt x="766084" y="0"/>
                  </a:lnTo>
                  <a:cubicBezTo>
                    <a:pt x="828929" y="0"/>
                    <a:pt x="879874" y="50946"/>
                    <a:pt x="879874" y="113790"/>
                  </a:cubicBezTo>
                  <a:lnTo>
                    <a:pt x="879874" y="113790"/>
                  </a:lnTo>
                  <a:cubicBezTo>
                    <a:pt x="879874" y="143969"/>
                    <a:pt x="867886" y="172912"/>
                    <a:pt x="846546" y="194252"/>
                  </a:cubicBezTo>
                  <a:cubicBezTo>
                    <a:pt x="825206" y="215592"/>
                    <a:pt x="796263" y="227581"/>
                    <a:pt x="766084" y="227581"/>
                  </a:cubicBezTo>
                  <a:lnTo>
                    <a:pt x="113790" y="227581"/>
                  </a:lnTo>
                  <a:cubicBezTo>
                    <a:pt x="83611" y="227581"/>
                    <a:pt x="54668" y="215592"/>
                    <a:pt x="33328" y="194252"/>
                  </a:cubicBezTo>
                  <a:cubicBezTo>
                    <a:pt x="11989" y="172912"/>
                    <a:pt x="0" y="143969"/>
                    <a:pt x="0" y="113790"/>
                  </a:cubicBezTo>
                  <a:lnTo>
                    <a:pt x="0" y="113790"/>
                  </a:lnTo>
                  <a:cubicBezTo>
                    <a:pt x="0" y="83611"/>
                    <a:pt x="11989" y="54668"/>
                    <a:pt x="33328" y="33328"/>
                  </a:cubicBezTo>
                  <a:cubicBezTo>
                    <a:pt x="54668" y="11989"/>
                    <a:pt x="83611" y="0"/>
                    <a:pt x="113790" y="0"/>
                  </a:cubicBezTo>
                  <a:close/>
                </a:path>
              </a:pathLst>
            </a:custGeom>
            <a:solidFill>
              <a:srgbClr val="000000"/>
            </a:solidFill>
          </p:spPr>
          <p:txBody>
            <a:bodyPr/>
            <a:lstStyle/>
            <a:p>
              <a:endParaRPr lang="en-US"/>
            </a:p>
          </p:txBody>
        </p:sp>
        <p:sp>
          <p:nvSpPr>
            <p:cNvPr id="36" name="TextBox 36"/>
            <p:cNvSpPr txBox="1"/>
            <p:nvPr/>
          </p:nvSpPr>
          <p:spPr>
            <a:xfrm>
              <a:off x="0" y="-47625"/>
              <a:ext cx="879874" cy="275206"/>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4</a:t>
              </a:r>
            </a:p>
          </p:txBody>
        </p:sp>
      </p:grpSp>
      <p:sp>
        <p:nvSpPr>
          <p:cNvPr id="37" name="TextBox 37"/>
          <p:cNvSpPr txBox="1"/>
          <p:nvPr/>
        </p:nvSpPr>
        <p:spPr>
          <a:xfrm>
            <a:off x="1450028" y="3222332"/>
            <a:ext cx="9809287" cy="3391033"/>
          </a:xfrm>
          <a:prstGeom prst="rect">
            <a:avLst/>
          </a:prstGeom>
        </p:spPr>
        <p:txBody>
          <a:bodyPr wrap="square" lIns="0" tIns="0" rIns="0" bIns="0" rtlCol="0" anchor="t">
            <a:spAutoFit/>
          </a:bodyPr>
          <a:lstStyle/>
          <a:p>
            <a:pPr algn="l">
              <a:lnSpc>
                <a:spcPts val="6528"/>
              </a:lnSpc>
            </a:pPr>
            <a:r>
              <a:rPr lang="en-US" sz="7253" b="1" spc="-362" dirty="0">
                <a:solidFill>
                  <a:srgbClr val="1D1B1A"/>
                </a:solidFill>
                <a:latin typeface="DM Sans Bold"/>
                <a:ea typeface="DM Sans Bold"/>
                <a:cs typeface="DM Sans Bold"/>
                <a:sym typeface="DM Sans Bold"/>
              </a:rPr>
              <a:t>How might data analytics endanger or enhance fairness, autonomy, or respect? </a:t>
            </a:r>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2019" y="2693631"/>
            <a:ext cx="7908496" cy="2449869"/>
            <a:chOff x="0" y="0"/>
            <a:chExt cx="2247454" cy="696209"/>
          </a:xfrm>
        </p:grpSpPr>
        <p:sp>
          <p:nvSpPr>
            <p:cNvPr id="3" name="Freeform 3"/>
            <p:cNvSpPr/>
            <p:nvPr/>
          </p:nvSpPr>
          <p:spPr>
            <a:xfrm>
              <a:off x="0" y="0"/>
              <a:ext cx="2247454" cy="696209"/>
            </a:xfrm>
            <a:custGeom>
              <a:avLst/>
              <a:gdLst/>
              <a:ahLst/>
              <a:cxnLst/>
              <a:rect l="l" t="t" r="r" b="b"/>
              <a:pathLst>
                <a:path w="2247454" h="696209">
                  <a:moveTo>
                    <a:pt x="48947" y="0"/>
                  </a:moveTo>
                  <a:lnTo>
                    <a:pt x="2198507" y="0"/>
                  </a:lnTo>
                  <a:cubicBezTo>
                    <a:pt x="2211489" y="0"/>
                    <a:pt x="2223939" y="5157"/>
                    <a:pt x="2233118" y="14336"/>
                  </a:cubicBezTo>
                  <a:cubicBezTo>
                    <a:pt x="2242297" y="23516"/>
                    <a:pt x="2247454" y="35965"/>
                    <a:pt x="2247454" y="48947"/>
                  </a:cubicBezTo>
                  <a:lnTo>
                    <a:pt x="2247454" y="647262"/>
                  </a:lnTo>
                  <a:cubicBezTo>
                    <a:pt x="2247454" y="660244"/>
                    <a:pt x="2242297" y="672694"/>
                    <a:pt x="2233118" y="681873"/>
                  </a:cubicBezTo>
                  <a:cubicBezTo>
                    <a:pt x="2223939" y="691052"/>
                    <a:pt x="2211489" y="696209"/>
                    <a:pt x="2198507" y="696209"/>
                  </a:cubicBezTo>
                  <a:lnTo>
                    <a:pt x="48947" y="696209"/>
                  </a:lnTo>
                  <a:cubicBezTo>
                    <a:pt x="35965" y="696209"/>
                    <a:pt x="23516" y="691052"/>
                    <a:pt x="14336" y="681873"/>
                  </a:cubicBezTo>
                  <a:cubicBezTo>
                    <a:pt x="5157" y="672694"/>
                    <a:pt x="0" y="660244"/>
                    <a:pt x="0" y="647262"/>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4" name="TextBox 4"/>
            <p:cNvSpPr txBox="1"/>
            <p:nvPr/>
          </p:nvSpPr>
          <p:spPr>
            <a:xfrm>
              <a:off x="0" y="-47625"/>
              <a:ext cx="2247454" cy="743834"/>
            </a:xfrm>
            <a:prstGeom prst="rect">
              <a:avLst/>
            </a:prstGeom>
          </p:spPr>
          <p:txBody>
            <a:bodyPr lIns="50800" tIns="50800" rIns="50800" bIns="50800" rtlCol="0" anchor="ctr"/>
            <a:lstStyle/>
            <a:p>
              <a:pPr algn="ctr">
                <a:lnSpc>
                  <a:spcPts val="3499"/>
                </a:lnSpc>
                <a:spcBef>
                  <a:spcPct val="0"/>
                </a:spcBef>
              </a:pPr>
              <a:endParaRPr/>
            </a:p>
          </p:txBody>
        </p:sp>
      </p:grpSp>
      <p:grpSp>
        <p:nvGrpSpPr>
          <p:cNvPr id="5" name="Group 5"/>
          <p:cNvGrpSpPr/>
          <p:nvPr/>
        </p:nvGrpSpPr>
        <p:grpSpPr>
          <a:xfrm>
            <a:off x="9144000" y="2693631"/>
            <a:ext cx="8513275" cy="2449869"/>
            <a:chOff x="0" y="0"/>
            <a:chExt cx="2447122" cy="704209"/>
          </a:xfrm>
        </p:grpSpPr>
        <p:sp>
          <p:nvSpPr>
            <p:cNvPr id="6" name="Freeform 6"/>
            <p:cNvSpPr/>
            <p:nvPr/>
          </p:nvSpPr>
          <p:spPr>
            <a:xfrm>
              <a:off x="0" y="0"/>
              <a:ext cx="2447122" cy="704209"/>
            </a:xfrm>
            <a:custGeom>
              <a:avLst/>
              <a:gdLst/>
              <a:ahLst/>
              <a:cxnLst/>
              <a:rect l="l" t="t" r="r" b="b"/>
              <a:pathLst>
                <a:path w="2447122" h="704209">
                  <a:moveTo>
                    <a:pt x="90939" y="0"/>
                  </a:moveTo>
                  <a:lnTo>
                    <a:pt x="2356183" y="0"/>
                  </a:lnTo>
                  <a:cubicBezTo>
                    <a:pt x="2380301" y="0"/>
                    <a:pt x="2403432" y="9581"/>
                    <a:pt x="2420487" y="26636"/>
                  </a:cubicBezTo>
                  <a:cubicBezTo>
                    <a:pt x="2437541" y="43690"/>
                    <a:pt x="2447122" y="66821"/>
                    <a:pt x="2447122" y="90939"/>
                  </a:cubicBezTo>
                  <a:lnTo>
                    <a:pt x="2447122" y="613270"/>
                  </a:lnTo>
                  <a:cubicBezTo>
                    <a:pt x="2447122" y="637389"/>
                    <a:pt x="2437541" y="660519"/>
                    <a:pt x="2420487" y="677574"/>
                  </a:cubicBezTo>
                  <a:cubicBezTo>
                    <a:pt x="2403432" y="694628"/>
                    <a:pt x="2380301" y="704209"/>
                    <a:pt x="2356183" y="704209"/>
                  </a:cubicBezTo>
                  <a:lnTo>
                    <a:pt x="90939" y="704209"/>
                  </a:lnTo>
                  <a:cubicBezTo>
                    <a:pt x="66821" y="704209"/>
                    <a:pt x="43690" y="694628"/>
                    <a:pt x="26636" y="677574"/>
                  </a:cubicBezTo>
                  <a:cubicBezTo>
                    <a:pt x="9581" y="660519"/>
                    <a:pt x="0" y="637389"/>
                    <a:pt x="0" y="613270"/>
                  </a:cubicBezTo>
                  <a:lnTo>
                    <a:pt x="0" y="90939"/>
                  </a:lnTo>
                  <a:cubicBezTo>
                    <a:pt x="0" y="66821"/>
                    <a:pt x="9581" y="43690"/>
                    <a:pt x="26636" y="26636"/>
                  </a:cubicBezTo>
                  <a:cubicBezTo>
                    <a:pt x="43690" y="9581"/>
                    <a:pt x="66821" y="0"/>
                    <a:pt x="90939" y="0"/>
                  </a:cubicBezTo>
                  <a:close/>
                </a:path>
              </a:pathLst>
            </a:custGeom>
            <a:solidFill>
              <a:srgbClr val="1D1B1A"/>
            </a:solidFill>
            <a:ln cap="rnd">
              <a:noFill/>
              <a:prstDash val="solid"/>
              <a:round/>
            </a:ln>
          </p:spPr>
          <p:txBody>
            <a:bodyPr/>
            <a:lstStyle/>
            <a:p>
              <a:endParaRPr lang="en-US"/>
            </a:p>
          </p:txBody>
        </p:sp>
        <p:sp>
          <p:nvSpPr>
            <p:cNvPr id="7" name="TextBox 7"/>
            <p:cNvSpPr txBox="1"/>
            <p:nvPr/>
          </p:nvSpPr>
          <p:spPr>
            <a:xfrm>
              <a:off x="0" y="-47625"/>
              <a:ext cx="2447122" cy="751834"/>
            </a:xfrm>
            <a:prstGeom prst="rect">
              <a:avLst/>
            </a:prstGeom>
          </p:spPr>
          <p:txBody>
            <a:bodyPr lIns="50800" tIns="50800" rIns="50800" bIns="50800" rtlCol="0" anchor="ctr"/>
            <a:lstStyle/>
            <a:p>
              <a:pPr algn="ctr">
                <a:lnSpc>
                  <a:spcPts val="3499"/>
                </a:lnSpc>
                <a:spcBef>
                  <a:spcPct val="0"/>
                </a:spcBef>
              </a:pPr>
              <a:endParaRPr/>
            </a:p>
          </p:txBody>
        </p:sp>
      </p:grpSp>
      <p:grpSp>
        <p:nvGrpSpPr>
          <p:cNvPr id="8" name="Group 8"/>
          <p:cNvGrpSpPr/>
          <p:nvPr/>
        </p:nvGrpSpPr>
        <p:grpSpPr>
          <a:xfrm>
            <a:off x="802019" y="5494438"/>
            <a:ext cx="7908496" cy="2853048"/>
            <a:chOff x="0" y="0"/>
            <a:chExt cx="2247454" cy="810786"/>
          </a:xfrm>
        </p:grpSpPr>
        <p:sp>
          <p:nvSpPr>
            <p:cNvPr id="9" name="Freeform 9"/>
            <p:cNvSpPr/>
            <p:nvPr/>
          </p:nvSpPr>
          <p:spPr>
            <a:xfrm>
              <a:off x="0" y="0"/>
              <a:ext cx="2247454" cy="810786"/>
            </a:xfrm>
            <a:custGeom>
              <a:avLst/>
              <a:gdLst/>
              <a:ahLst/>
              <a:cxnLst/>
              <a:rect l="l" t="t" r="r" b="b"/>
              <a:pathLst>
                <a:path w="2247454" h="810786">
                  <a:moveTo>
                    <a:pt x="48947" y="0"/>
                  </a:moveTo>
                  <a:lnTo>
                    <a:pt x="2198507" y="0"/>
                  </a:lnTo>
                  <a:cubicBezTo>
                    <a:pt x="2211489" y="0"/>
                    <a:pt x="2223939" y="5157"/>
                    <a:pt x="2233118" y="14336"/>
                  </a:cubicBezTo>
                  <a:cubicBezTo>
                    <a:pt x="2242297" y="23516"/>
                    <a:pt x="2247454" y="35965"/>
                    <a:pt x="2247454" y="48947"/>
                  </a:cubicBezTo>
                  <a:lnTo>
                    <a:pt x="2247454" y="761839"/>
                  </a:lnTo>
                  <a:cubicBezTo>
                    <a:pt x="2247454" y="774820"/>
                    <a:pt x="2242297" y="787270"/>
                    <a:pt x="2233118" y="796449"/>
                  </a:cubicBezTo>
                  <a:cubicBezTo>
                    <a:pt x="2223939" y="805629"/>
                    <a:pt x="2211489" y="810786"/>
                    <a:pt x="2198507" y="810786"/>
                  </a:cubicBezTo>
                  <a:lnTo>
                    <a:pt x="48947" y="810786"/>
                  </a:lnTo>
                  <a:cubicBezTo>
                    <a:pt x="35965" y="810786"/>
                    <a:pt x="23516" y="805629"/>
                    <a:pt x="14336" y="796449"/>
                  </a:cubicBezTo>
                  <a:cubicBezTo>
                    <a:pt x="5157" y="787270"/>
                    <a:pt x="0" y="774820"/>
                    <a:pt x="0" y="761839"/>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10" name="TextBox 10"/>
            <p:cNvSpPr txBox="1"/>
            <p:nvPr/>
          </p:nvSpPr>
          <p:spPr>
            <a:xfrm>
              <a:off x="0" y="-47625"/>
              <a:ext cx="2247454" cy="858411"/>
            </a:xfrm>
            <a:prstGeom prst="rect">
              <a:avLst/>
            </a:prstGeom>
          </p:spPr>
          <p:txBody>
            <a:bodyPr lIns="50800" tIns="50800" rIns="50800" bIns="50800" rtlCol="0" anchor="ctr"/>
            <a:lstStyle/>
            <a:p>
              <a:pPr algn="ctr">
                <a:lnSpc>
                  <a:spcPts val="3499"/>
                </a:lnSpc>
                <a:spcBef>
                  <a:spcPct val="0"/>
                </a:spcBef>
              </a:pPr>
              <a:endParaRPr/>
            </a:p>
          </p:txBody>
        </p:sp>
      </p:grpSp>
      <p:sp>
        <p:nvSpPr>
          <p:cNvPr id="11" name="Freeform 11"/>
          <p:cNvSpPr/>
          <p:nvPr/>
        </p:nvSpPr>
        <p:spPr>
          <a:xfrm>
            <a:off x="1500377" y="9521731"/>
            <a:ext cx="1923768" cy="399606"/>
          </a:xfrm>
          <a:custGeom>
            <a:avLst/>
            <a:gdLst/>
            <a:ahLst/>
            <a:cxnLst/>
            <a:rect l="l" t="t" r="r" b="b"/>
            <a:pathLst>
              <a:path w="1923768" h="399606">
                <a:moveTo>
                  <a:pt x="0" y="0"/>
                </a:moveTo>
                <a:lnTo>
                  <a:pt x="1923767" y="0"/>
                </a:lnTo>
                <a:lnTo>
                  <a:pt x="1923767" y="399606"/>
                </a:lnTo>
                <a:lnTo>
                  <a:pt x="0" y="399606"/>
                </a:lnTo>
                <a:lnTo>
                  <a:pt x="0" y="0"/>
                </a:lnTo>
                <a:close/>
              </a:path>
            </a:pathLst>
          </a:custGeom>
          <a:blipFill>
            <a:blip r:embed="rId2">
              <a:extLst>
                <a:ext uri="{96DAC541-7B7A-43D3-8B79-37D633B846F1}">
                  <asvg:svgBlip xmlns:asvg="http://schemas.microsoft.com/office/drawing/2016/SVG/main" r:embed="rId3"/>
                </a:ext>
              </a:extLst>
            </a:blip>
            <a:stretch>
              <a:fillRect b="-310516"/>
            </a:stretch>
          </a:blipFill>
        </p:spPr>
        <p:txBody>
          <a:bodyPr/>
          <a:lstStyle/>
          <a:p>
            <a:endParaRPr lang="en-US"/>
          </a:p>
        </p:txBody>
      </p:sp>
      <p:sp>
        <p:nvSpPr>
          <p:cNvPr id="12" name="TextBox 12"/>
          <p:cNvSpPr txBox="1"/>
          <p:nvPr/>
        </p:nvSpPr>
        <p:spPr>
          <a:xfrm>
            <a:off x="1389028" y="2858479"/>
            <a:ext cx="6734478" cy="25012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Psychological Egoism: A theory that all human actions aim to avoid personal loss or gain personal benefit.</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Altruism: If Psychological Egoism is true, altruism does not exist.</a:t>
            </a:r>
          </a:p>
          <a:p>
            <a:pPr algn="l">
              <a:lnSpc>
                <a:spcPts val="3359"/>
              </a:lnSpc>
              <a:spcBef>
                <a:spcPct val="0"/>
              </a:spcBef>
            </a:pPr>
            <a:endParaRPr lang="en-US" sz="2400" b="1">
              <a:solidFill>
                <a:srgbClr val="1D1B1A"/>
              </a:solidFill>
              <a:latin typeface="Open Sauce Bold"/>
              <a:ea typeface="Open Sauce Bold"/>
              <a:cs typeface="Open Sauce Bold"/>
              <a:sym typeface="Open Sauce Bold"/>
            </a:endParaRPr>
          </a:p>
        </p:txBody>
      </p:sp>
      <p:sp>
        <p:nvSpPr>
          <p:cNvPr id="13" name="TextBox 13"/>
          <p:cNvSpPr txBox="1"/>
          <p:nvPr/>
        </p:nvSpPr>
        <p:spPr>
          <a:xfrm>
            <a:off x="1389028" y="5659727"/>
            <a:ext cx="6734478" cy="292036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Key Argument:</a:t>
            </a:r>
          </a:p>
          <a:p>
            <a:pPr marL="518160" lvl="1" indent="-259080" algn="l">
              <a:lnSpc>
                <a:spcPts val="3359"/>
              </a:lnSpc>
              <a:buAutoNum type="arabicPeriod"/>
            </a:pPr>
            <a:r>
              <a:rPr lang="en-US" sz="2400" b="1">
                <a:solidFill>
                  <a:srgbClr val="1D1B1A"/>
                </a:solidFill>
                <a:latin typeface="Open Sauce Bold"/>
                <a:ea typeface="Open Sauce Bold"/>
                <a:cs typeface="Open Sauce Bold"/>
                <a:sym typeface="Open Sauce Bold"/>
              </a:rPr>
              <a:t>All actions are motivated by one's strongest desire.</a:t>
            </a:r>
          </a:p>
          <a:p>
            <a:pPr marL="518160" lvl="1" indent="-259080" algn="l">
              <a:lnSpc>
                <a:spcPts val="3359"/>
              </a:lnSpc>
              <a:buAutoNum type="arabicPeriod"/>
            </a:pPr>
            <a:r>
              <a:rPr lang="en-US" sz="2400" b="1">
                <a:solidFill>
                  <a:srgbClr val="1D1B1A"/>
                </a:solidFill>
                <a:latin typeface="Open Sauce Bold"/>
                <a:ea typeface="Open Sauce Bold"/>
                <a:cs typeface="Open Sauce Bold"/>
                <a:sym typeface="Open Sauce Bold"/>
              </a:rPr>
              <a:t>Strongest desires pursue self-interest.</a:t>
            </a:r>
          </a:p>
          <a:p>
            <a:pPr marL="518160" lvl="1" indent="-259080" algn="l">
              <a:lnSpc>
                <a:spcPts val="3359"/>
              </a:lnSpc>
              <a:buAutoNum type="arabicPeriod"/>
            </a:pPr>
            <a:r>
              <a:rPr lang="en-US" sz="2400" b="1">
                <a:solidFill>
                  <a:srgbClr val="1D1B1A"/>
                </a:solidFill>
                <a:latin typeface="Open Sauce Bold"/>
                <a:ea typeface="Open Sauce Bold"/>
                <a:cs typeface="Open Sauce Bold"/>
                <a:sym typeface="Open Sauce Bold"/>
              </a:rPr>
              <a:t>Therefore, all actions promote self-interest.</a:t>
            </a:r>
          </a:p>
          <a:p>
            <a:pPr algn="l">
              <a:lnSpc>
                <a:spcPts val="3359"/>
              </a:lnSpc>
              <a:spcBef>
                <a:spcPct val="0"/>
              </a:spcBef>
            </a:pPr>
            <a:endParaRPr lang="en-US" sz="2400" b="1">
              <a:solidFill>
                <a:srgbClr val="1D1B1A"/>
              </a:solidFill>
              <a:latin typeface="Open Sauce Bold"/>
              <a:ea typeface="Open Sauce Bold"/>
              <a:cs typeface="Open Sauce Bold"/>
              <a:sym typeface="Open Sauce Bold"/>
            </a:endParaRPr>
          </a:p>
        </p:txBody>
      </p:sp>
      <p:sp>
        <p:nvSpPr>
          <p:cNvPr id="14" name="TextBox 14"/>
          <p:cNvSpPr txBox="1"/>
          <p:nvPr/>
        </p:nvSpPr>
        <p:spPr>
          <a:xfrm>
            <a:off x="9720210" y="2868004"/>
            <a:ext cx="7539090" cy="2442581"/>
          </a:xfrm>
          <a:prstGeom prst="rect">
            <a:avLst/>
          </a:prstGeom>
        </p:spPr>
        <p:txBody>
          <a:bodyPr lIns="0" tIns="0" rIns="0" bIns="0" rtlCol="0" anchor="t">
            <a:spAutoFit/>
          </a:bodyPr>
          <a:lstStyle/>
          <a:p>
            <a:pPr algn="l">
              <a:lnSpc>
                <a:spcPts val="3292"/>
              </a:lnSpc>
            </a:pPr>
            <a:r>
              <a:rPr lang="en-US" sz="2351" b="1">
                <a:solidFill>
                  <a:srgbClr val="FFFFFF"/>
                </a:solidFill>
                <a:latin typeface="Open Sauce Bold"/>
                <a:ea typeface="Open Sauce Bold"/>
                <a:cs typeface="Open Sauce Bold"/>
                <a:sym typeface="Open Sauce Bold"/>
              </a:rPr>
              <a:t>Counterpoint:</a:t>
            </a:r>
          </a:p>
          <a:p>
            <a:pPr marL="507779" lvl="1" indent="-253889" algn="l">
              <a:lnSpc>
                <a:spcPts val="3292"/>
              </a:lnSpc>
              <a:buFont typeface="Arial"/>
              <a:buChar char="•"/>
            </a:pPr>
            <a:r>
              <a:rPr lang="en-US" sz="2351" b="1">
                <a:solidFill>
                  <a:srgbClr val="FFFFFF"/>
                </a:solidFill>
                <a:latin typeface="Open Sauce Bold"/>
                <a:ea typeface="Open Sauce Bold"/>
                <a:cs typeface="Open Sauce Bold"/>
                <a:sym typeface="Open Sauce Bold"/>
              </a:rPr>
              <a:t>Can strongest desires ever be non-self-interested?</a:t>
            </a:r>
          </a:p>
          <a:p>
            <a:pPr marL="507779" lvl="1" indent="-253889" algn="l">
              <a:lnSpc>
                <a:spcPts val="3292"/>
              </a:lnSpc>
              <a:buFont typeface="Arial"/>
              <a:buChar char="•"/>
            </a:pPr>
            <a:r>
              <a:rPr lang="en-US" sz="2351" b="1">
                <a:solidFill>
                  <a:srgbClr val="FFFFFF"/>
                </a:solidFill>
                <a:latin typeface="Open Sauce Bold"/>
                <a:ea typeface="Open Sauce Bold"/>
                <a:cs typeface="Open Sauce Bold"/>
                <a:sym typeface="Open Sauce Bold"/>
              </a:rPr>
              <a:t>What about strictly conscientious actions (moral duties)?</a:t>
            </a:r>
          </a:p>
          <a:p>
            <a:pPr algn="l">
              <a:lnSpc>
                <a:spcPts val="3292"/>
              </a:lnSpc>
              <a:spcBef>
                <a:spcPct val="0"/>
              </a:spcBef>
            </a:pPr>
            <a:endParaRPr lang="en-US" sz="2351" b="1">
              <a:solidFill>
                <a:srgbClr val="FFFFFF"/>
              </a:solidFill>
              <a:latin typeface="Open Sauce Bold"/>
              <a:ea typeface="Open Sauce Bold"/>
              <a:cs typeface="Open Sauce Bold"/>
              <a:sym typeface="Open Sauce Bold"/>
            </a:endParaRPr>
          </a:p>
        </p:txBody>
      </p:sp>
      <p:grpSp>
        <p:nvGrpSpPr>
          <p:cNvPr id="15" name="Group 15"/>
          <p:cNvGrpSpPr/>
          <p:nvPr/>
        </p:nvGrpSpPr>
        <p:grpSpPr>
          <a:xfrm>
            <a:off x="1028700" y="1013792"/>
            <a:ext cx="16227262" cy="889871"/>
            <a:chOff x="0" y="0"/>
            <a:chExt cx="4273847" cy="234369"/>
          </a:xfrm>
        </p:grpSpPr>
        <p:sp>
          <p:nvSpPr>
            <p:cNvPr id="16" name="Freeform 16"/>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17" name="TextBox 17"/>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18" name="Group 18"/>
          <p:cNvGrpSpPr/>
          <p:nvPr/>
        </p:nvGrpSpPr>
        <p:grpSpPr>
          <a:xfrm>
            <a:off x="9642585" y="1085095"/>
            <a:ext cx="2917864" cy="747265"/>
            <a:chOff x="0" y="0"/>
            <a:chExt cx="768491" cy="196811"/>
          </a:xfrm>
        </p:grpSpPr>
        <p:sp>
          <p:nvSpPr>
            <p:cNvPr id="19" name="Freeform 19"/>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0" name="TextBox 20"/>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21" name="Group 21"/>
          <p:cNvGrpSpPr/>
          <p:nvPr/>
        </p:nvGrpSpPr>
        <p:grpSpPr>
          <a:xfrm>
            <a:off x="6827792" y="1085095"/>
            <a:ext cx="3070808" cy="794212"/>
            <a:chOff x="0" y="0"/>
            <a:chExt cx="808772" cy="209175"/>
          </a:xfrm>
        </p:grpSpPr>
        <p:sp>
          <p:nvSpPr>
            <p:cNvPr id="22" name="Freeform 22"/>
            <p:cNvSpPr/>
            <p:nvPr/>
          </p:nvSpPr>
          <p:spPr>
            <a:xfrm>
              <a:off x="0" y="0"/>
              <a:ext cx="808772" cy="209175"/>
            </a:xfrm>
            <a:custGeom>
              <a:avLst/>
              <a:gdLst/>
              <a:ahLst/>
              <a:cxnLst/>
              <a:rect l="l" t="t" r="r" b="b"/>
              <a:pathLst>
                <a:path w="808772" h="209175">
                  <a:moveTo>
                    <a:pt x="104588" y="0"/>
                  </a:moveTo>
                  <a:lnTo>
                    <a:pt x="704185" y="0"/>
                  </a:lnTo>
                  <a:cubicBezTo>
                    <a:pt x="731923" y="0"/>
                    <a:pt x="758525" y="11019"/>
                    <a:pt x="778139" y="30633"/>
                  </a:cubicBezTo>
                  <a:cubicBezTo>
                    <a:pt x="797753" y="50247"/>
                    <a:pt x="808772" y="76849"/>
                    <a:pt x="808772" y="104588"/>
                  </a:cubicBezTo>
                  <a:lnTo>
                    <a:pt x="808772" y="104588"/>
                  </a:lnTo>
                  <a:cubicBezTo>
                    <a:pt x="808772" y="132326"/>
                    <a:pt x="797753" y="158928"/>
                    <a:pt x="778139" y="178542"/>
                  </a:cubicBezTo>
                  <a:cubicBezTo>
                    <a:pt x="758525" y="198156"/>
                    <a:pt x="731923" y="209175"/>
                    <a:pt x="704185" y="209175"/>
                  </a:cubicBezTo>
                  <a:lnTo>
                    <a:pt x="104588" y="209175"/>
                  </a:lnTo>
                  <a:cubicBezTo>
                    <a:pt x="76849" y="209175"/>
                    <a:pt x="50247" y="198156"/>
                    <a:pt x="30633" y="178542"/>
                  </a:cubicBezTo>
                  <a:cubicBezTo>
                    <a:pt x="11019" y="158928"/>
                    <a:pt x="0" y="132326"/>
                    <a:pt x="0" y="104588"/>
                  </a:cubicBezTo>
                  <a:lnTo>
                    <a:pt x="0" y="104588"/>
                  </a:lnTo>
                  <a:cubicBezTo>
                    <a:pt x="0" y="76849"/>
                    <a:pt x="11019" y="50247"/>
                    <a:pt x="30633" y="30633"/>
                  </a:cubicBezTo>
                  <a:cubicBezTo>
                    <a:pt x="50247" y="11019"/>
                    <a:pt x="76849" y="0"/>
                    <a:pt x="104588" y="0"/>
                  </a:cubicBezTo>
                  <a:close/>
                </a:path>
              </a:pathLst>
            </a:custGeom>
            <a:solidFill>
              <a:srgbClr val="FFFFFF"/>
            </a:solidFill>
          </p:spPr>
          <p:txBody>
            <a:bodyPr/>
            <a:lstStyle/>
            <a:p>
              <a:endParaRPr lang="en-US"/>
            </a:p>
          </p:txBody>
        </p:sp>
        <p:sp>
          <p:nvSpPr>
            <p:cNvPr id="23" name="TextBox 23"/>
            <p:cNvSpPr txBox="1"/>
            <p:nvPr/>
          </p:nvSpPr>
          <p:spPr>
            <a:xfrm>
              <a:off x="0" y="-47625"/>
              <a:ext cx="808772" cy="256800"/>
            </a:xfrm>
            <a:prstGeom prst="rect">
              <a:avLst/>
            </a:prstGeom>
          </p:spPr>
          <p:txBody>
            <a:bodyPr lIns="50800" tIns="50800" rIns="50800" bIns="50800" rtlCol="0" anchor="ctr"/>
            <a:lstStyle/>
            <a:p>
              <a:pPr algn="ctr">
                <a:lnSpc>
                  <a:spcPts val="3499"/>
                </a:lnSpc>
                <a:spcBef>
                  <a:spcPct val="0"/>
                </a:spcBef>
              </a:pPr>
              <a:r>
                <a:rPr lang="en-US" sz="2499">
                  <a:solidFill>
                    <a:srgbClr val="000000"/>
                  </a:solidFill>
                  <a:latin typeface="Open Sauce"/>
                  <a:ea typeface="Open Sauce"/>
                  <a:cs typeface="Open Sauce"/>
                  <a:sym typeface="Open Sauce"/>
                </a:rPr>
                <a:t>Unit 2</a:t>
              </a:r>
            </a:p>
          </p:txBody>
        </p:sp>
      </p:grpSp>
      <p:sp>
        <p:nvSpPr>
          <p:cNvPr id="24" name="Freeform 24"/>
          <p:cNvSpPr/>
          <p:nvPr/>
        </p:nvSpPr>
        <p:spPr>
          <a:xfrm>
            <a:off x="15689795"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5" name="Group 25"/>
          <p:cNvGrpSpPr/>
          <p:nvPr/>
        </p:nvGrpSpPr>
        <p:grpSpPr>
          <a:xfrm>
            <a:off x="16366091" y="1013792"/>
            <a:ext cx="889871" cy="88987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27" name="TextBox 27"/>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28" name="Group 28"/>
          <p:cNvGrpSpPr/>
          <p:nvPr/>
        </p:nvGrpSpPr>
        <p:grpSpPr>
          <a:xfrm>
            <a:off x="4099508" y="1085095"/>
            <a:ext cx="2917864" cy="747265"/>
            <a:chOff x="0" y="0"/>
            <a:chExt cx="768491" cy="196811"/>
          </a:xfrm>
        </p:grpSpPr>
        <p:sp>
          <p:nvSpPr>
            <p:cNvPr id="29" name="Freeform 29"/>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0" name="TextBox 30"/>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1</a:t>
              </a:r>
            </a:p>
          </p:txBody>
        </p:sp>
      </p:grpSp>
      <p:grpSp>
        <p:nvGrpSpPr>
          <p:cNvPr id="31" name="Group 31"/>
          <p:cNvGrpSpPr/>
          <p:nvPr/>
        </p:nvGrpSpPr>
        <p:grpSpPr>
          <a:xfrm>
            <a:off x="1450028" y="1085095"/>
            <a:ext cx="2917864" cy="747265"/>
            <a:chOff x="0" y="0"/>
            <a:chExt cx="768491" cy="196811"/>
          </a:xfrm>
        </p:grpSpPr>
        <p:sp>
          <p:nvSpPr>
            <p:cNvPr id="32" name="Freeform 32"/>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3" name="TextBox 33"/>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grpSp>
        <p:nvGrpSpPr>
          <p:cNvPr id="34" name="Group 34"/>
          <p:cNvGrpSpPr/>
          <p:nvPr/>
        </p:nvGrpSpPr>
        <p:grpSpPr>
          <a:xfrm>
            <a:off x="12205557" y="1039567"/>
            <a:ext cx="3340773" cy="864096"/>
            <a:chOff x="0" y="0"/>
            <a:chExt cx="879874" cy="227581"/>
          </a:xfrm>
        </p:grpSpPr>
        <p:sp>
          <p:nvSpPr>
            <p:cNvPr id="35" name="Freeform 35"/>
            <p:cNvSpPr/>
            <p:nvPr/>
          </p:nvSpPr>
          <p:spPr>
            <a:xfrm>
              <a:off x="0" y="0"/>
              <a:ext cx="879874" cy="227581"/>
            </a:xfrm>
            <a:custGeom>
              <a:avLst/>
              <a:gdLst/>
              <a:ahLst/>
              <a:cxnLst/>
              <a:rect l="l" t="t" r="r" b="b"/>
              <a:pathLst>
                <a:path w="879874" h="227581">
                  <a:moveTo>
                    <a:pt x="113790" y="0"/>
                  </a:moveTo>
                  <a:lnTo>
                    <a:pt x="766084" y="0"/>
                  </a:lnTo>
                  <a:cubicBezTo>
                    <a:pt x="828929" y="0"/>
                    <a:pt x="879874" y="50946"/>
                    <a:pt x="879874" y="113790"/>
                  </a:cubicBezTo>
                  <a:lnTo>
                    <a:pt x="879874" y="113790"/>
                  </a:lnTo>
                  <a:cubicBezTo>
                    <a:pt x="879874" y="143969"/>
                    <a:pt x="867886" y="172912"/>
                    <a:pt x="846546" y="194252"/>
                  </a:cubicBezTo>
                  <a:cubicBezTo>
                    <a:pt x="825206" y="215592"/>
                    <a:pt x="796263" y="227581"/>
                    <a:pt x="766084" y="227581"/>
                  </a:cubicBezTo>
                  <a:lnTo>
                    <a:pt x="113790" y="227581"/>
                  </a:lnTo>
                  <a:cubicBezTo>
                    <a:pt x="83611" y="227581"/>
                    <a:pt x="54668" y="215592"/>
                    <a:pt x="33328" y="194252"/>
                  </a:cubicBezTo>
                  <a:cubicBezTo>
                    <a:pt x="11989" y="172912"/>
                    <a:pt x="0" y="143969"/>
                    <a:pt x="0" y="113790"/>
                  </a:cubicBezTo>
                  <a:lnTo>
                    <a:pt x="0" y="113790"/>
                  </a:lnTo>
                  <a:cubicBezTo>
                    <a:pt x="0" y="83611"/>
                    <a:pt x="11989" y="54668"/>
                    <a:pt x="33328" y="33328"/>
                  </a:cubicBezTo>
                  <a:cubicBezTo>
                    <a:pt x="54668" y="11989"/>
                    <a:pt x="83611" y="0"/>
                    <a:pt x="113790" y="0"/>
                  </a:cubicBezTo>
                  <a:close/>
                </a:path>
              </a:pathLst>
            </a:custGeom>
            <a:solidFill>
              <a:srgbClr val="000000"/>
            </a:solidFill>
          </p:spPr>
          <p:txBody>
            <a:bodyPr/>
            <a:lstStyle/>
            <a:p>
              <a:endParaRPr lang="en-US"/>
            </a:p>
          </p:txBody>
        </p:sp>
        <p:sp>
          <p:nvSpPr>
            <p:cNvPr id="36" name="TextBox 36"/>
            <p:cNvSpPr txBox="1"/>
            <p:nvPr/>
          </p:nvSpPr>
          <p:spPr>
            <a:xfrm>
              <a:off x="0" y="-47625"/>
              <a:ext cx="879874" cy="275206"/>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4</a:t>
              </a:r>
            </a:p>
          </p:txBody>
        </p:sp>
      </p:gr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2019" y="2693631"/>
            <a:ext cx="7908496" cy="2869078"/>
            <a:chOff x="0" y="0"/>
            <a:chExt cx="2247454" cy="815341"/>
          </a:xfrm>
        </p:grpSpPr>
        <p:sp>
          <p:nvSpPr>
            <p:cNvPr id="3" name="Freeform 3"/>
            <p:cNvSpPr/>
            <p:nvPr/>
          </p:nvSpPr>
          <p:spPr>
            <a:xfrm>
              <a:off x="0" y="0"/>
              <a:ext cx="2247454" cy="815341"/>
            </a:xfrm>
            <a:custGeom>
              <a:avLst/>
              <a:gdLst/>
              <a:ahLst/>
              <a:cxnLst/>
              <a:rect l="l" t="t" r="r" b="b"/>
              <a:pathLst>
                <a:path w="2247454" h="815341">
                  <a:moveTo>
                    <a:pt x="48947" y="0"/>
                  </a:moveTo>
                  <a:lnTo>
                    <a:pt x="2198507" y="0"/>
                  </a:lnTo>
                  <a:cubicBezTo>
                    <a:pt x="2211489" y="0"/>
                    <a:pt x="2223939" y="5157"/>
                    <a:pt x="2233118" y="14336"/>
                  </a:cubicBezTo>
                  <a:cubicBezTo>
                    <a:pt x="2242297" y="23516"/>
                    <a:pt x="2247454" y="35965"/>
                    <a:pt x="2247454" y="48947"/>
                  </a:cubicBezTo>
                  <a:lnTo>
                    <a:pt x="2247454" y="766394"/>
                  </a:lnTo>
                  <a:cubicBezTo>
                    <a:pt x="2247454" y="779376"/>
                    <a:pt x="2242297" y="791826"/>
                    <a:pt x="2233118" y="801005"/>
                  </a:cubicBezTo>
                  <a:cubicBezTo>
                    <a:pt x="2223939" y="810184"/>
                    <a:pt x="2211489" y="815341"/>
                    <a:pt x="2198507" y="815341"/>
                  </a:cubicBezTo>
                  <a:lnTo>
                    <a:pt x="48947" y="815341"/>
                  </a:lnTo>
                  <a:cubicBezTo>
                    <a:pt x="35965" y="815341"/>
                    <a:pt x="23516" y="810184"/>
                    <a:pt x="14336" y="801005"/>
                  </a:cubicBezTo>
                  <a:cubicBezTo>
                    <a:pt x="5157" y="791826"/>
                    <a:pt x="0" y="779376"/>
                    <a:pt x="0" y="766394"/>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4" name="TextBox 4"/>
            <p:cNvSpPr txBox="1"/>
            <p:nvPr/>
          </p:nvSpPr>
          <p:spPr>
            <a:xfrm>
              <a:off x="0" y="-47625"/>
              <a:ext cx="2247454" cy="862966"/>
            </a:xfrm>
            <a:prstGeom prst="rect">
              <a:avLst/>
            </a:prstGeom>
          </p:spPr>
          <p:txBody>
            <a:bodyPr lIns="50800" tIns="50800" rIns="50800" bIns="50800" rtlCol="0" anchor="ctr"/>
            <a:lstStyle/>
            <a:p>
              <a:pPr algn="ctr">
                <a:lnSpc>
                  <a:spcPts val="3499"/>
                </a:lnSpc>
                <a:spcBef>
                  <a:spcPct val="0"/>
                </a:spcBef>
              </a:pPr>
              <a:endParaRPr/>
            </a:p>
          </p:txBody>
        </p:sp>
      </p:grpSp>
      <p:grpSp>
        <p:nvGrpSpPr>
          <p:cNvPr id="5" name="Group 5"/>
          <p:cNvGrpSpPr/>
          <p:nvPr/>
        </p:nvGrpSpPr>
        <p:grpSpPr>
          <a:xfrm>
            <a:off x="9144000" y="2693631"/>
            <a:ext cx="8513275" cy="2449869"/>
            <a:chOff x="0" y="0"/>
            <a:chExt cx="2447122" cy="704209"/>
          </a:xfrm>
        </p:grpSpPr>
        <p:sp>
          <p:nvSpPr>
            <p:cNvPr id="6" name="Freeform 6"/>
            <p:cNvSpPr/>
            <p:nvPr/>
          </p:nvSpPr>
          <p:spPr>
            <a:xfrm>
              <a:off x="0" y="0"/>
              <a:ext cx="2447122" cy="704209"/>
            </a:xfrm>
            <a:custGeom>
              <a:avLst/>
              <a:gdLst/>
              <a:ahLst/>
              <a:cxnLst/>
              <a:rect l="l" t="t" r="r" b="b"/>
              <a:pathLst>
                <a:path w="2447122" h="704209">
                  <a:moveTo>
                    <a:pt x="90939" y="0"/>
                  </a:moveTo>
                  <a:lnTo>
                    <a:pt x="2356183" y="0"/>
                  </a:lnTo>
                  <a:cubicBezTo>
                    <a:pt x="2380301" y="0"/>
                    <a:pt x="2403432" y="9581"/>
                    <a:pt x="2420487" y="26636"/>
                  </a:cubicBezTo>
                  <a:cubicBezTo>
                    <a:pt x="2437541" y="43690"/>
                    <a:pt x="2447122" y="66821"/>
                    <a:pt x="2447122" y="90939"/>
                  </a:cubicBezTo>
                  <a:lnTo>
                    <a:pt x="2447122" y="613270"/>
                  </a:lnTo>
                  <a:cubicBezTo>
                    <a:pt x="2447122" y="637389"/>
                    <a:pt x="2437541" y="660519"/>
                    <a:pt x="2420487" y="677574"/>
                  </a:cubicBezTo>
                  <a:cubicBezTo>
                    <a:pt x="2403432" y="694628"/>
                    <a:pt x="2380301" y="704209"/>
                    <a:pt x="2356183" y="704209"/>
                  </a:cubicBezTo>
                  <a:lnTo>
                    <a:pt x="90939" y="704209"/>
                  </a:lnTo>
                  <a:cubicBezTo>
                    <a:pt x="66821" y="704209"/>
                    <a:pt x="43690" y="694628"/>
                    <a:pt x="26636" y="677574"/>
                  </a:cubicBezTo>
                  <a:cubicBezTo>
                    <a:pt x="9581" y="660519"/>
                    <a:pt x="0" y="637389"/>
                    <a:pt x="0" y="613270"/>
                  </a:cubicBezTo>
                  <a:lnTo>
                    <a:pt x="0" y="90939"/>
                  </a:lnTo>
                  <a:cubicBezTo>
                    <a:pt x="0" y="66821"/>
                    <a:pt x="9581" y="43690"/>
                    <a:pt x="26636" y="26636"/>
                  </a:cubicBezTo>
                  <a:cubicBezTo>
                    <a:pt x="43690" y="9581"/>
                    <a:pt x="66821" y="0"/>
                    <a:pt x="90939" y="0"/>
                  </a:cubicBezTo>
                  <a:close/>
                </a:path>
              </a:pathLst>
            </a:custGeom>
            <a:solidFill>
              <a:srgbClr val="1D1B1A"/>
            </a:solidFill>
            <a:ln cap="rnd">
              <a:noFill/>
              <a:prstDash val="solid"/>
              <a:round/>
            </a:ln>
          </p:spPr>
          <p:txBody>
            <a:bodyPr/>
            <a:lstStyle/>
            <a:p>
              <a:endParaRPr lang="en-US"/>
            </a:p>
          </p:txBody>
        </p:sp>
        <p:sp>
          <p:nvSpPr>
            <p:cNvPr id="7" name="TextBox 7"/>
            <p:cNvSpPr txBox="1"/>
            <p:nvPr/>
          </p:nvSpPr>
          <p:spPr>
            <a:xfrm>
              <a:off x="0" y="-47625"/>
              <a:ext cx="2447122" cy="751834"/>
            </a:xfrm>
            <a:prstGeom prst="rect">
              <a:avLst/>
            </a:prstGeom>
          </p:spPr>
          <p:txBody>
            <a:bodyPr lIns="50800" tIns="50800" rIns="50800" bIns="50800" rtlCol="0" anchor="ctr"/>
            <a:lstStyle/>
            <a:p>
              <a:pPr algn="ctr">
                <a:lnSpc>
                  <a:spcPts val="3499"/>
                </a:lnSpc>
                <a:spcBef>
                  <a:spcPct val="0"/>
                </a:spcBef>
              </a:pPr>
              <a:endParaRPr/>
            </a:p>
          </p:txBody>
        </p:sp>
      </p:grpSp>
      <p:grpSp>
        <p:nvGrpSpPr>
          <p:cNvPr id="8" name="Group 8"/>
          <p:cNvGrpSpPr/>
          <p:nvPr/>
        </p:nvGrpSpPr>
        <p:grpSpPr>
          <a:xfrm>
            <a:off x="802019" y="6223763"/>
            <a:ext cx="7908496" cy="2853048"/>
            <a:chOff x="0" y="0"/>
            <a:chExt cx="2247454" cy="810786"/>
          </a:xfrm>
        </p:grpSpPr>
        <p:sp>
          <p:nvSpPr>
            <p:cNvPr id="9" name="Freeform 9"/>
            <p:cNvSpPr/>
            <p:nvPr/>
          </p:nvSpPr>
          <p:spPr>
            <a:xfrm>
              <a:off x="0" y="0"/>
              <a:ext cx="2247454" cy="810786"/>
            </a:xfrm>
            <a:custGeom>
              <a:avLst/>
              <a:gdLst/>
              <a:ahLst/>
              <a:cxnLst/>
              <a:rect l="l" t="t" r="r" b="b"/>
              <a:pathLst>
                <a:path w="2247454" h="810786">
                  <a:moveTo>
                    <a:pt x="48947" y="0"/>
                  </a:moveTo>
                  <a:lnTo>
                    <a:pt x="2198507" y="0"/>
                  </a:lnTo>
                  <a:cubicBezTo>
                    <a:pt x="2211489" y="0"/>
                    <a:pt x="2223939" y="5157"/>
                    <a:pt x="2233118" y="14336"/>
                  </a:cubicBezTo>
                  <a:cubicBezTo>
                    <a:pt x="2242297" y="23516"/>
                    <a:pt x="2247454" y="35965"/>
                    <a:pt x="2247454" y="48947"/>
                  </a:cubicBezTo>
                  <a:lnTo>
                    <a:pt x="2247454" y="761839"/>
                  </a:lnTo>
                  <a:cubicBezTo>
                    <a:pt x="2247454" y="774820"/>
                    <a:pt x="2242297" y="787270"/>
                    <a:pt x="2233118" y="796449"/>
                  </a:cubicBezTo>
                  <a:cubicBezTo>
                    <a:pt x="2223939" y="805629"/>
                    <a:pt x="2211489" y="810786"/>
                    <a:pt x="2198507" y="810786"/>
                  </a:cubicBezTo>
                  <a:lnTo>
                    <a:pt x="48947" y="810786"/>
                  </a:lnTo>
                  <a:cubicBezTo>
                    <a:pt x="35965" y="810786"/>
                    <a:pt x="23516" y="805629"/>
                    <a:pt x="14336" y="796449"/>
                  </a:cubicBezTo>
                  <a:cubicBezTo>
                    <a:pt x="5157" y="787270"/>
                    <a:pt x="0" y="774820"/>
                    <a:pt x="0" y="761839"/>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10" name="TextBox 10"/>
            <p:cNvSpPr txBox="1"/>
            <p:nvPr/>
          </p:nvSpPr>
          <p:spPr>
            <a:xfrm>
              <a:off x="0" y="-47625"/>
              <a:ext cx="2247454" cy="858411"/>
            </a:xfrm>
            <a:prstGeom prst="rect">
              <a:avLst/>
            </a:prstGeom>
          </p:spPr>
          <p:txBody>
            <a:bodyPr lIns="50800" tIns="50800" rIns="50800" bIns="50800" rtlCol="0" anchor="ctr"/>
            <a:lstStyle/>
            <a:p>
              <a:pPr algn="ctr">
                <a:lnSpc>
                  <a:spcPts val="3499"/>
                </a:lnSpc>
                <a:spcBef>
                  <a:spcPct val="0"/>
                </a:spcBef>
              </a:pPr>
              <a:endParaRPr/>
            </a:p>
          </p:txBody>
        </p:sp>
      </p:grpSp>
      <p:sp>
        <p:nvSpPr>
          <p:cNvPr id="11" name="Freeform 11"/>
          <p:cNvSpPr/>
          <p:nvPr/>
        </p:nvSpPr>
        <p:spPr>
          <a:xfrm>
            <a:off x="1500377" y="9521731"/>
            <a:ext cx="1923768" cy="399606"/>
          </a:xfrm>
          <a:custGeom>
            <a:avLst/>
            <a:gdLst/>
            <a:ahLst/>
            <a:cxnLst/>
            <a:rect l="l" t="t" r="r" b="b"/>
            <a:pathLst>
              <a:path w="1923768" h="399606">
                <a:moveTo>
                  <a:pt x="0" y="0"/>
                </a:moveTo>
                <a:lnTo>
                  <a:pt x="1923767" y="0"/>
                </a:lnTo>
                <a:lnTo>
                  <a:pt x="1923767" y="399606"/>
                </a:lnTo>
                <a:lnTo>
                  <a:pt x="0" y="399606"/>
                </a:lnTo>
                <a:lnTo>
                  <a:pt x="0" y="0"/>
                </a:lnTo>
                <a:close/>
              </a:path>
            </a:pathLst>
          </a:custGeom>
          <a:blipFill>
            <a:blip r:embed="rId2">
              <a:extLst>
                <a:ext uri="{96DAC541-7B7A-43D3-8B79-37D633B846F1}">
                  <asvg:svgBlip xmlns:asvg="http://schemas.microsoft.com/office/drawing/2016/SVG/main" r:embed="rId3"/>
                </a:ext>
              </a:extLst>
            </a:blip>
            <a:stretch>
              <a:fillRect b="-310516"/>
            </a:stretch>
          </a:blipFill>
        </p:spPr>
        <p:txBody>
          <a:bodyPr/>
          <a:lstStyle/>
          <a:p>
            <a:endParaRPr lang="en-US"/>
          </a:p>
        </p:txBody>
      </p:sp>
      <p:sp>
        <p:nvSpPr>
          <p:cNvPr id="12" name="Freeform 12"/>
          <p:cNvSpPr/>
          <p:nvPr/>
        </p:nvSpPr>
        <p:spPr>
          <a:xfrm>
            <a:off x="10336590" y="5826848"/>
            <a:ext cx="6474437" cy="3431452"/>
          </a:xfrm>
          <a:custGeom>
            <a:avLst/>
            <a:gdLst/>
            <a:ahLst/>
            <a:cxnLst/>
            <a:rect l="l" t="t" r="r" b="b"/>
            <a:pathLst>
              <a:path w="6474437" h="3431452">
                <a:moveTo>
                  <a:pt x="0" y="0"/>
                </a:moveTo>
                <a:lnTo>
                  <a:pt x="6474437" y="0"/>
                </a:lnTo>
                <a:lnTo>
                  <a:pt x="6474437" y="3431452"/>
                </a:lnTo>
                <a:lnTo>
                  <a:pt x="0" y="3431452"/>
                </a:lnTo>
                <a:lnTo>
                  <a:pt x="0" y="0"/>
                </a:lnTo>
                <a:close/>
              </a:path>
            </a:pathLst>
          </a:custGeom>
          <a:blipFill>
            <a:blip r:embed="rId4"/>
            <a:stretch>
              <a:fillRect/>
            </a:stretch>
          </a:blipFill>
        </p:spPr>
        <p:txBody>
          <a:bodyPr/>
          <a:lstStyle/>
          <a:p>
            <a:endParaRPr lang="en-US"/>
          </a:p>
        </p:txBody>
      </p:sp>
      <p:sp>
        <p:nvSpPr>
          <p:cNvPr id="13" name="TextBox 13"/>
          <p:cNvSpPr txBox="1"/>
          <p:nvPr/>
        </p:nvSpPr>
        <p:spPr>
          <a:xfrm>
            <a:off x="1389028" y="2858479"/>
            <a:ext cx="6734478" cy="292036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Psychological Egoism:</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All human actions aim at avoiding personal loss or gaining benefit.</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Empathy-Altruism Hypothesis: Evidence suggests altruistic motivation, challenging Psychological Egoism.</a:t>
            </a:r>
          </a:p>
          <a:p>
            <a:pPr algn="l">
              <a:lnSpc>
                <a:spcPts val="3359"/>
              </a:lnSpc>
              <a:spcBef>
                <a:spcPct val="0"/>
              </a:spcBef>
            </a:pPr>
            <a:endParaRPr lang="en-US" sz="2400" b="1">
              <a:solidFill>
                <a:srgbClr val="1D1B1A"/>
              </a:solidFill>
              <a:latin typeface="Open Sauce Bold"/>
              <a:ea typeface="Open Sauce Bold"/>
              <a:cs typeface="Open Sauce Bold"/>
              <a:sym typeface="Open Sauce Bold"/>
            </a:endParaRPr>
          </a:p>
        </p:txBody>
      </p:sp>
      <p:sp>
        <p:nvSpPr>
          <p:cNvPr id="14" name="TextBox 14"/>
          <p:cNvSpPr txBox="1"/>
          <p:nvPr/>
        </p:nvSpPr>
        <p:spPr>
          <a:xfrm>
            <a:off x="1389028" y="6337935"/>
            <a:ext cx="6734478" cy="292036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Ethical Egoism:</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Actions are morally right if they promote one's self-interest.</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Critique: Ethical Egoism can justify harmful actions (e.g., murder, theft) if in one's self-interest, violating moral rights.</a:t>
            </a:r>
          </a:p>
          <a:p>
            <a:pPr algn="l">
              <a:lnSpc>
                <a:spcPts val="3359"/>
              </a:lnSpc>
              <a:spcBef>
                <a:spcPct val="0"/>
              </a:spcBef>
            </a:pPr>
            <a:endParaRPr lang="en-US" sz="2400" b="1">
              <a:solidFill>
                <a:srgbClr val="1D1B1A"/>
              </a:solidFill>
              <a:latin typeface="Open Sauce Bold"/>
              <a:ea typeface="Open Sauce Bold"/>
              <a:cs typeface="Open Sauce Bold"/>
              <a:sym typeface="Open Sauce Bold"/>
            </a:endParaRPr>
          </a:p>
        </p:txBody>
      </p:sp>
      <p:sp>
        <p:nvSpPr>
          <p:cNvPr id="15" name="TextBox 15"/>
          <p:cNvSpPr txBox="1"/>
          <p:nvPr/>
        </p:nvSpPr>
        <p:spPr>
          <a:xfrm>
            <a:off x="9720210" y="2868004"/>
            <a:ext cx="7539090" cy="2442581"/>
          </a:xfrm>
          <a:prstGeom prst="rect">
            <a:avLst/>
          </a:prstGeom>
        </p:spPr>
        <p:txBody>
          <a:bodyPr lIns="0" tIns="0" rIns="0" bIns="0" rtlCol="0" anchor="t">
            <a:spAutoFit/>
          </a:bodyPr>
          <a:lstStyle/>
          <a:p>
            <a:pPr algn="l">
              <a:lnSpc>
                <a:spcPts val="3292"/>
              </a:lnSpc>
            </a:pPr>
            <a:r>
              <a:rPr lang="en-US" sz="2351" b="1">
                <a:solidFill>
                  <a:srgbClr val="FFFFFF"/>
                </a:solidFill>
                <a:latin typeface="Open Sauce Bold"/>
                <a:ea typeface="Open Sauce Bold"/>
                <a:cs typeface="Open Sauce Bold"/>
                <a:sym typeface="Open Sauce Bold"/>
              </a:rPr>
              <a:t>Ethically Significant Issues:</a:t>
            </a:r>
          </a:p>
          <a:p>
            <a:pPr marL="507779" lvl="1" indent="-253889" algn="l">
              <a:lnSpc>
                <a:spcPts val="3292"/>
              </a:lnSpc>
              <a:buFont typeface="Arial"/>
              <a:buChar char="•"/>
            </a:pPr>
            <a:r>
              <a:rPr lang="en-US" sz="2351" b="1">
                <a:solidFill>
                  <a:srgbClr val="FFFFFF"/>
                </a:solidFill>
                <a:latin typeface="Open Sauce Bold"/>
                <a:ea typeface="Open Sauce Bold"/>
                <a:cs typeface="Open Sauce Bold"/>
                <a:sym typeface="Open Sauce Bold"/>
              </a:rPr>
              <a:t>Benefits: Human understanding, efficiency, predictive accuracy.</a:t>
            </a:r>
          </a:p>
          <a:p>
            <a:pPr marL="507779" lvl="1" indent="-253889" algn="l">
              <a:lnSpc>
                <a:spcPts val="3292"/>
              </a:lnSpc>
              <a:buFont typeface="Arial"/>
              <a:buChar char="•"/>
            </a:pPr>
            <a:r>
              <a:rPr lang="en-US" sz="2351" b="1">
                <a:solidFill>
                  <a:srgbClr val="FFFFFF"/>
                </a:solidFill>
                <a:latin typeface="Open Sauce Bold"/>
                <a:ea typeface="Open Sauce Bold"/>
                <a:cs typeface="Open Sauce Bold"/>
                <a:sym typeface="Open Sauce Bold"/>
              </a:rPr>
              <a:t>Harms: Privacy, security, fairness, transparency, and autonomy.</a:t>
            </a:r>
          </a:p>
          <a:p>
            <a:pPr algn="l">
              <a:lnSpc>
                <a:spcPts val="3292"/>
              </a:lnSpc>
              <a:spcBef>
                <a:spcPct val="0"/>
              </a:spcBef>
            </a:pPr>
            <a:endParaRPr lang="en-US" sz="2351" b="1">
              <a:solidFill>
                <a:srgbClr val="FFFFFF"/>
              </a:solidFill>
              <a:latin typeface="Open Sauce Bold"/>
              <a:ea typeface="Open Sauce Bold"/>
              <a:cs typeface="Open Sauce Bold"/>
              <a:sym typeface="Open Sauce Bold"/>
            </a:endParaRPr>
          </a:p>
        </p:txBody>
      </p:sp>
      <p:grpSp>
        <p:nvGrpSpPr>
          <p:cNvPr id="16" name="Group 16"/>
          <p:cNvGrpSpPr/>
          <p:nvPr/>
        </p:nvGrpSpPr>
        <p:grpSpPr>
          <a:xfrm>
            <a:off x="1028700" y="1013792"/>
            <a:ext cx="16227262" cy="889871"/>
            <a:chOff x="0" y="0"/>
            <a:chExt cx="4273847" cy="234369"/>
          </a:xfrm>
        </p:grpSpPr>
        <p:sp>
          <p:nvSpPr>
            <p:cNvPr id="17" name="Freeform 17"/>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18" name="TextBox 18"/>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19" name="Group 19"/>
          <p:cNvGrpSpPr/>
          <p:nvPr/>
        </p:nvGrpSpPr>
        <p:grpSpPr>
          <a:xfrm>
            <a:off x="9642585" y="1085095"/>
            <a:ext cx="2917864" cy="747265"/>
            <a:chOff x="0" y="0"/>
            <a:chExt cx="768491" cy="196811"/>
          </a:xfrm>
        </p:grpSpPr>
        <p:sp>
          <p:nvSpPr>
            <p:cNvPr id="20" name="Freeform 20"/>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1" name="TextBox 21"/>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22" name="Group 22"/>
          <p:cNvGrpSpPr/>
          <p:nvPr/>
        </p:nvGrpSpPr>
        <p:grpSpPr>
          <a:xfrm>
            <a:off x="6827792" y="1085095"/>
            <a:ext cx="3070808" cy="794212"/>
            <a:chOff x="0" y="0"/>
            <a:chExt cx="808772" cy="209175"/>
          </a:xfrm>
        </p:grpSpPr>
        <p:sp>
          <p:nvSpPr>
            <p:cNvPr id="23" name="Freeform 23"/>
            <p:cNvSpPr/>
            <p:nvPr/>
          </p:nvSpPr>
          <p:spPr>
            <a:xfrm>
              <a:off x="0" y="0"/>
              <a:ext cx="808772" cy="209175"/>
            </a:xfrm>
            <a:custGeom>
              <a:avLst/>
              <a:gdLst/>
              <a:ahLst/>
              <a:cxnLst/>
              <a:rect l="l" t="t" r="r" b="b"/>
              <a:pathLst>
                <a:path w="808772" h="209175">
                  <a:moveTo>
                    <a:pt x="104588" y="0"/>
                  </a:moveTo>
                  <a:lnTo>
                    <a:pt x="704185" y="0"/>
                  </a:lnTo>
                  <a:cubicBezTo>
                    <a:pt x="731923" y="0"/>
                    <a:pt x="758525" y="11019"/>
                    <a:pt x="778139" y="30633"/>
                  </a:cubicBezTo>
                  <a:cubicBezTo>
                    <a:pt x="797753" y="50247"/>
                    <a:pt x="808772" y="76849"/>
                    <a:pt x="808772" y="104588"/>
                  </a:cubicBezTo>
                  <a:lnTo>
                    <a:pt x="808772" y="104588"/>
                  </a:lnTo>
                  <a:cubicBezTo>
                    <a:pt x="808772" y="132326"/>
                    <a:pt x="797753" y="158928"/>
                    <a:pt x="778139" y="178542"/>
                  </a:cubicBezTo>
                  <a:cubicBezTo>
                    <a:pt x="758525" y="198156"/>
                    <a:pt x="731923" y="209175"/>
                    <a:pt x="704185" y="209175"/>
                  </a:cubicBezTo>
                  <a:lnTo>
                    <a:pt x="104588" y="209175"/>
                  </a:lnTo>
                  <a:cubicBezTo>
                    <a:pt x="76849" y="209175"/>
                    <a:pt x="50247" y="198156"/>
                    <a:pt x="30633" y="178542"/>
                  </a:cubicBezTo>
                  <a:cubicBezTo>
                    <a:pt x="11019" y="158928"/>
                    <a:pt x="0" y="132326"/>
                    <a:pt x="0" y="104588"/>
                  </a:cubicBezTo>
                  <a:lnTo>
                    <a:pt x="0" y="104588"/>
                  </a:lnTo>
                  <a:cubicBezTo>
                    <a:pt x="0" y="76849"/>
                    <a:pt x="11019" y="50247"/>
                    <a:pt x="30633" y="30633"/>
                  </a:cubicBezTo>
                  <a:cubicBezTo>
                    <a:pt x="50247" y="11019"/>
                    <a:pt x="76849" y="0"/>
                    <a:pt x="104588" y="0"/>
                  </a:cubicBezTo>
                  <a:close/>
                </a:path>
              </a:pathLst>
            </a:custGeom>
            <a:solidFill>
              <a:srgbClr val="FFFFFF"/>
            </a:solidFill>
          </p:spPr>
          <p:txBody>
            <a:bodyPr/>
            <a:lstStyle/>
            <a:p>
              <a:endParaRPr lang="en-US"/>
            </a:p>
          </p:txBody>
        </p:sp>
        <p:sp>
          <p:nvSpPr>
            <p:cNvPr id="24" name="TextBox 24"/>
            <p:cNvSpPr txBox="1"/>
            <p:nvPr/>
          </p:nvSpPr>
          <p:spPr>
            <a:xfrm>
              <a:off x="0" y="-47625"/>
              <a:ext cx="808772" cy="256800"/>
            </a:xfrm>
            <a:prstGeom prst="rect">
              <a:avLst/>
            </a:prstGeom>
          </p:spPr>
          <p:txBody>
            <a:bodyPr lIns="50800" tIns="50800" rIns="50800" bIns="50800" rtlCol="0" anchor="ctr"/>
            <a:lstStyle/>
            <a:p>
              <a:pPr algn="ctr">
                <a:lnSpc>
                  <a:spcPts val="3499"/>
                </a:lnSpc>
                <a:spcBef>
                  <a:spcPct val="0"/>
                </a:spcBef>
              </a:pPr>
              <a:r>
                <a:rPr lang="en-US" sz="2499">
                  <a:solidFill>
                    <a:srgbClr val="000000"/>
                  </a:solidFill>
                  <a:latin typeface="Open Sauce"/>
                  <a:ea typeface="Open Sauce"/>
                  <a:cs typeface="Open Sauce"/>
                  <a:sym typeface="Open Sauce"/>
                </a:rPr>
                <a:t>Unit 2</a:t>
              </a:r>
            </a:p>
          </p:txBody>
        </p:sp>
      </p:grpSp>
      <p:sp>
        <p:nvSpPr>
          <p:cNvPr id="25" name="Freeform 25"/>
          <p:cNvSpPr/>
          <p:nvPr/>
        </p:nvSpPr>
        <p:spPr>
          <a:xfrm>
            <a:off x="15689795"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6" name="Group 26"/>
          <p:cNvGrpSpPr/>
          <p:nvPr/>
        </p:nvGrpSpPr>
        <p:grpSpPr>
          <a:xfrm>
            <a:off x="16366091" y="1013792"/>
            <a:ext cx="889871" cy="88987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28" name="TextBox 28"/>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29" name="Group 29"/>
          <p:cNvGrpSpPr/>
          <p:nvPr/>
        </p:nvGrpSpPr>
        <p:grpSpPr>
          <a:xfrm>
            <a:off x="4099508" y="1085095"/>
            <a:ext cx="2917864" cy="747265"/>
            <a:chOff x="0" y="0"/>
            <a:chExt cx="768491" cy="196811"/>
          </a:xfrm>
        </p:grpSpPr>
        <p:sp>
          <p:nvSpPr>
            <p:cNvPr id="30" name="Freeform 30"/>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1" name="TextBox 31"/>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1</a:t>
              </a:r>
            </a:p>
          </p:txBody>
        </p:sp>
      </p:grpSp>
      <p:grpSp>
        <p:nvGrpSpPr>
          <p:cNvPr id="32" name="Group 32"/>
          <p:cNvGrpSpPr/>
          <p:nvPr/>
        </p:nvGrpSpPr>
        <p:grpSpPr>
          <a:xfrm>
            <a:off x="1450028" y="1085095"/>
            <a:ext cx="2917864" cy="747265"/>
            <a:chOff x="0" y="0"/>
            <a:chExt cx="768491" cy="196811"/>
          </a:xfrm>
        </p:grpSpPr>
        <p:sp>
          <p:nvSpPr>
            <p:cNvPr id="33" name="Freeform 33"/>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4" name="TextBox 34"/>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grpSp>
        <p:nvGrpSpPr>
          <p:cNvPr id="35" name="Group 35"/>
          <p:cNvGrpSpPr/>
          <p:nvPr/>
        </p:nvGrpSpPr>
        <p:grpSpPr>
          <a:xfrm>
            <a:off x="12205557" y="1039567"/>
            <a:ext cx="3340773" cy="864096"/>
            <a:chOff x="0" y="0"/>
            <a:chExt cx="879874" cy="227581"/>
          </a:xfrm>
        </p:grpSpPr>
        <p:sp>
          <p:nvSpPr>
            <p:cNvPr id="36" name="Freeform 36"/>
            <p:cNvSpPr/>
            <p:nvPr/>
          </p:nvSpPr>
          <p:spPr>
            <a:xfrm>
              <a:off x="0" y="0"/>
              <a:ext cx="879874" cy="227581"/>
            </a:xfrm>
            <a:custGeom>
              <a:avLst/>
              <a:gdLst/>
              <a:ahLst/>
              <a:cxnLst/>
              <a:rect l="l" t="t" r="r" b="b"/>
              <a:pathLst>
                <a:path w="879874" h="227581">
                  <a:moveTo>
                    <a:pt x="113790" y="0"/>
                  </a:moveTo>
                  <a:lnTo>
                    <a:pt x="766084" y="0"/>
                  </a:lnTo>
                  <a:cubicBezTo>
                    <a:pt x="828929" y="0"/>
                    <a:pt x="879874" y="50946"/>
                    <a:pt x="879874" y="113790"/>
                  </a:cubicBezTo>
                  <a:lnTo>
                    <a:pt x="879874" y="113790"/>
                  </a:lnTo>
                  <a:cubicBezTo>
                    <a:pt x="879874" y="143969"/>
                    <a:pt x="867886" y="172912"/>
                    <a:pt x="846546" y="194252"/>
                  </a:cubicBezTo>
                  <a:cubicBezTo>
                    <a:pt x="825206" y="215592"/>
                    <a:pt x="796263" y="227581"/>
                    <a:pt x="766084" y="227581"/>
                  </a:cubicBezTo>
                  <a:lnTo>
                    <a:pt x="113790" y="227581"/>
                  </a:lnTo>
                  <a:cubicBezTo>
                    <a:pt x="83611" y="227581"/>
                    <a:pt x="54668" y="215592"/>
                    <a:pt x="33328" y="194252"/>
                  </a:cubicBezTo>
                  <a:cubicBezTo>
                    <a:pt x="11989" y="172912"/>
                    <a:pt x="0" y="143969"/>
                    <a:pt x="0" y="113790"/>
                  </a:cubicBezTo>
                  <a:lnTo>
                    <a:pt x="0" y="113790"/>
                  </a:lnTo>
                  <a:cubicBezTo>
                    <a:pt x="0" y="83611"/>
                    <a:pt x="11989" y="54668"/>
                    <a:pt x="33328" y="33328"/>
                  </a:cubicBezTo>
                  <a:cubicBezTo>
                    <a:pt x="54668" y="11989"/>
                    <a:pt x="83611" y="0"/>
                    <a:pt x="113790" y="0"/>
                  </a:cubicBezTo>
                  <a:close/>
                </a:path>
              </a:pathLst>
            </a:custGeom>
            <a:solidFill>
              <a:srgbClr val="000000"/>
            </a:solidFill>
          </p:spPr>
          <p:txBody>
            <a:bodyPr/>
            <a:lstStyle/>
            <a:p>
              <a:endParaRPr lang="en-US"/>
            </a:p>
          </p:txBody>
        </p:sp>
        <p:sp>
          <p:nvSpPr>
            <p:cNvPr id="37" name="TextBox 37"/>
            <p:cNvSpPr txBox="1"/>
            <p:nvPr/>
          </p:nvSpPr>
          <p:spPr>
            <a:xfrm>
              <a:off x="0" y="-47625"/>
              <a:ext cx="879874" cy="275206"/>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4</a:t>
              </a:r>
            </a:p>
          </p:txBody>
        </p:sp>
      </p:gr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2019" y="2693631"/>
            <a:ext cx="7908496" cy="4086667"/>
            <a:chOff x="0" y="0"/>
            <a:chExt cx="2247454" cy="1161358"/>
          </a:xfrm>
        </p:grpSpPr>
        <p:sp>
          <p:nvSpPr>
            <p:cNvPr id="3" name="Freeform 3"/>
            <p:cNvSpPr/>
            <p:nvPr/>
          </p:nvSpPr>
          <p:spPr>
            <a:xfrm>
              <a:off x="0" y="0"/>
              <a:ext cx="2247454" cy="1161358"/>
            </a:xfrm>
            <a:custGeom>
              <a:avLst/>
              <a:gdLst/>
              <a:ahLst/>
              <a:cxnLst/>
              <a:rect l="l" t="t" r="r" b="b"/>
              <a:pathLst>
                <a:path w="2247454" h="1161358">
                  <a:moveTo>
                    <a:pt x="48947" y="0"/>
                  </a:moveTo>
                  <a:lnTo>
                    <a:pt x="2198507" y="0"/>
                  </a:lnTo>
                  <a:cubicBezTo>
                    <a:pt x="2211489" y="0"/>
                    <a:pt x="2223939" y="5157"/>
                    <a:pt x="2233118" y="14336"/>
                  </a:cubicBezTo>
                  <a:cubicBezTo>
                    <a:pt x="2242297" y="23516"/>
                    <a:pt x="2247454" y="35965"/>
                    <a:pt x="2247454" y="48947"/>
                  </a:cubicBezTo>
                  <a:lnTo>
                    <a:pt x="2247454" y="1112411"/>
                  </a:lnTo>
                  <a:cubicBezTo>
                    <a:pt x="2247454" y="1125393"/>
                    <a:pt x="2242297" y="1137843"/>
                    <a:pt x="2233118" y="1147022"/>
                  </a:cubicBezTo>
                  <a:cubicBezTo>
                    <a:pt x="2223939" y="1156201"/>
                    <a:pt x="2211489" y="1161358"/>
                    <a:pt x="2198507" y="1161358"/>
                  </a:cubicBezTo>
                  <a:lnTo>
                    <a:pt x="48947" y="1161358"/>
                  </a:lnTo>
                  <a:cubicBezTo>
                    <a:pt x="35965" y="1161358"/>
                    <a:pt x="23516" y="1156201"/>
                    <a:pt x="14336" y="1147022"/>
                  </a:cubicBezTo>
                  <a:cubicBezTo>
                    <a:pt x="5157" y="1137843"/>
                    <a:pt x="0" y="1125393"/>
                    <a:pt x="0" y="1112411"/>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4" name="TextBox 4"/>
            <p:cNvSpPr txBox="1"/>
            <p:nvPr/>
          </p:nvSpPr>
          <p:spPr>
            <a:xfrm>
              <a:off x="0" y="-47625"/>
              <a:ext cx="2247454" cy="1208983"/>
            </a:xfrm>
            <a:prstGeom prst="rect">
              <a:avLst/>
            </a:prstGeom>
          </p:spPr>
          <p:txBody>
            <a:bodyPr lIns="50800" tIns="50800" rIns="50800" bIns="50800" rtlCol="0" anchor="ctr"/>
            <a:lstStyle/>
            <a:p>
              <a:pPr algn="ctr">
                <a:lnSpc>
                  <a:spcPts val="3499"/>
                </a:lnSpc>
                <a:spcBef>
                  <a:spcPct val="0"/>
                </a:spcBef>
              </a:pPr>
              <a:endParaRPr/>
            </a:p>
          </p:txBody>
        </p:sp>
      </p:grpSp>
      <p:grpSp>
        <p:nvGrpSpPr>
          <p:cNvPr id="5" name="Group 5"/>
          <p:cNvGrpSpPr/>
          <p:nvPr/>
        </p:nvGrpSpPr>
        <p:grpSpPr>
          <a:xfrm>
            <a:off x="9144000" y="2693631"/>
            <a:ext cx="8513275" cy="4086667"/>
            <a:chOff x="0" y="0"/>
            <a:chExt cx="2447122" cy="1174703"/>
          </a:xfrm>
        </p:grpSpPr>
        <p:sp>
          <p:nvSpPr>
            <p:cNvPr id="6" name="Freeform 6"/>
            <p:cNvSpPr/>
            <p:nvPr/>
          </p:nvSpPr>
          <p:spPr>
            <a:xfrm>
              <a:off x="0" y="0"/>
              <a:ext cx="2447122" cy="1174703"/>
            </a:xfrm>
            <a:custGeom>
              <a:avLst/>
              <a:gdLst/>
              <a:ahLst/>
              <a:cxnLst/>
              <a:rect l="l" t="t" r="r" b="b"/>
              <a:pathLst>
                <a:path w="2447122" h="1174703">
                  <a:moveTo>
                    <a:pt x="90939" y="0"/>
                  </a:moveTo>
                  <a:lnTo>
                    <a:pt x="2356183" y="0"/>
                  </a:lnTo>
                  <a:cubicBezTo>
                    <a:pt x="2380301" y="0"/>
                    <a:pt x="2403432" y="9581"/>
                    <a:pt x="2420487" y="26636"/>
                  </a:cubicBezTo>
                  <a:cubicBezTo>
                    <a:pt x="2437541" y="43690"/>
                    <a:pt x="2447122" y="66821"/>
                    <a:pt x="2447122" y="90939"/>
                  </a:cubicBezTo>
                  <a:lnTo>
                    <a:pt x="2447122" y="1083764"/>
                  </a:lnTo>
                  <a:cubicBezTo>
                    <a:pt x="2447122" y="1107883"/>
                    <a:pt x="2437541" y="1131013"/>
                    <a:pt x="2420487" y="1148068"/>
                  </a:cubicBezTo>
                  <a:cubicBezTo>
                    <a:pt x="2403432" y="1165122"/>
                    <a:pt x="2380301" y="1174703"/>
                    <a:pt x="2356183" y="1174703"/>
                  </a:cubicBezTo>
                  <a:lnTo>
                    <a:pt x="90939" y="1174703"/>
                  </a:lnTo>
                  <a:cubicBezTo>
                    <a:pt x="66821" y="1174703"/>
                    <a:pt x="43690" y="1165122"/>
                    <a:pt x="26636" y="1148068"/>
                  </a:cubicBezTo>
                  <a:cubicBezTo>
                    <a:pt x="9581" y="1131013"/>
                    <a:pt x="0" y="1107883"/>
                    <a:pt x="0" y="1083764"/>
                  </a:cubicBezTo>
                  <a:lnTo>
                    <a:pt x="0" y="90939"/>
                  </a:lnTo>
                  <a:cubicBezTo>
                    <a:pt x="0" y="66821"/>
                    <a:pt x="9581" y="43690"/>
                    <a:pt x="26636" y="26636"/>
                  </a:cubicBezTo>
                  <a:cubicBezTo>
                    <a:pt x="43690" y="9581"/>
                    <a:pt x="66821" y="0"/>
                    <a:pt x="90939" y="0"/>
                  </a:cubicBezTo>
                  <a:close/>
                </a:path>
              </a:pathLst>
            </a:custGeom>
            <a:solidFill>
              <a:srgbClr val="1D1B1A"/>
            </a:solidFill>
            <a:ln cap="rnd">
              <a:noFill/>
              <a:prstDash val="solid"/>
              <a:round/>
            </a:ln>
          </p:spPr>
          <p:txBody>
            <a:bodyPr/>
            <a:lstStyle/>
            <a:p>
              <a:endParaRPr lang="en-US"/>
            </a:p>
          </p:txBody>
        </p:sp>
        <p:sp>
          <p:nvSpPr>
            <p:cNvPr id="7" name="TextBox 7"/>
            <p:cNvSpPr txBox="1"/>
            <p:nvPr/>
          </p:nvSpPr>
          <p:spPr>
            <a:xfrm>
              <a:off x="0" y="-47625"/>
              <a:ext cx="2447122" cy="1222328"/>
            </a:xfrm>
            <a:prstGeom prst="rect">
              <a:avLst/>
            </a:prstGeom>
          </p:spPr>
          <p:txBody>
            <a:bodyPr lIns="50800" tIns="50800" rIns="50800" bIns="50800" rtlCol="0" anchor="ctr"/>
            <a:lstStyle/>
            <a:p>
              <a:pPr algn="ctr">
                <a:lnSpc>
                  <a:spcPts val="3499"/>
                </a:lnSpc>
                <a:spcBef>
                  <a:spcPct val="0"/>
                </a:spcBef>
              </a:pPr>
              <a:endParaRPr/>
            </a:p>
          </p:txBody>
        </p:sp>
      </p:grpSp>
      <p:grpSp>
        <p:nvGrpSpPr>
          <p:cNvPr id="8" name="Group 8"/>
          <p:cNvGrpSpPr/>
          <p:nvPr/>
        </p:nvGrpSpPr>
        <p:grpSpPr>
          <a:xfrm>
            <a:off x="802019" y="6894598"/>
            <a:ext cx="7908496" cy="2512441"/>
            <a:chOff x="0" y="0"/>
            <a:chExt cx="2247454" cy="713991"/>
          </a:xfrm>
        </p:grpSpPr>
        <p:sp>
          <p:nvSpPr>
            <p:cNvPr id="9" name="Freeform 9"/>
            <p:cNvSpPr/>
            <p:nvPr/>
          </p:nvSpPr>
          <p:spPr>
            <a:xfrm>
              <a:off x="0" y="0"/>
              <a:ext cx="2247454" cy="713991"/>
            </a:xfrm>
            <a:custGeom>
              <a:avLst/>
              <a:gdLst/>
              <a:ahLst/>
              <a:cxnLst/>
              <a:rect l="l" t="t" r="r" b="b"/>
              <a:pathLst>
                <a:path w="2247454" h="713991">
                  <a:moveTo>
                    <a:pt x="48947" y="0"/>
                  </a:moveTo>
                  <a:lnTo>
                    <a:pt x="2198507" y="0"/>
                  </a:lnTo>
                  <a:cubicBezTo>
                    <a:pt x="2211489" y="0"/>
                    <a:pt x="2223939" y="5157"/>
                    <a:pt x="2233118" y="14336"/>
                  </a:cubicBezTo>
                  <a:cubicBezTo>
                    <a:pt x="2242297" y="23516"/>
                    <a:pt x="2247454" y="35965"/>
                    <a:pt x="2247454" y="48947"/>
                  </a:cubicBezTo>
                  <a:lnTo>
                    <a:pt x="2247454" y="665044"/>
                  </a:lnTo>
                  <a:cubicBezTo>
                    <a:pt x="2247454" y="678026"/>
                    <a:pt x="2242297" y="690475"/>
                    <a:pt x="2233118" y="699655"/>
                  </a:cubicBezTo>
                  <a:cubicBezTo>
                    <a:pt x="2223939" y="708834"/>
                    <a:pt x="2211489" y="713991"/>
                    <a:pt x="2198507" y="713991"/>
                  </a:cubicBezTo>
                  <a:lnTo>
                    <a:pt x="48947" y="713991"/>
                  </a:lnTo>
                  <a:cubicBezTo>
                    <a:pt x="35965" y="713991"/>
                    <a:pt x="23516" y="708834"/>
                    <a:pt x="14336" y="699655"/>
                  </a:cubicBezTo>
                  <a:cubicBezTo>
                    <a:pt x="5157" y="690475"/>
                    <a:pt x="0" y="678026"/>
                    <a:pt x="0" y="665044"/>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10" name="TextBox 10"/>
            <p:cNvSpPr txBox="1"/>
            <p:nvPr/>
          </p:nvSpPr>
          <p:spPr>
            <a:xfrm>
              <a:off x="0" y="-47625"/>
              <a:ext cx="2247454" cy="761616"/>
            </a:xfrm>
            <a:prstGeom prst="rect">
              <a:avLst/>
            </a:prstGeom>
          </p:spPr>
          <p:txBody>
            <a:bodyPr lIns="50800" tIns="50800" rIns="50800" bIns="50800" rtlCol="0" anchor="ctr"/>
            <a:lstStyle/>
            <a:p>
              <a:pPr algn="ctr">
                <a:lnSpc>
                  <a:spcPts val="3499"/>
                </a:lnSpc>
                <a:spcBef>
                  <a:spcPct val="0"/>
                </a:spcBef>
              </a:pPr>
              <a:endParaRPr/>
            </a:p>
          </p:txBody>
        </p:sp>
      </p:grpSp>
      <p:sp>
        <p:nvSpPr>
          <p:cNvPr id="11" name="Freeform 11"/>
          <p:cNvSpPr/>
          <p:nvPr/>
        </p:nvSpPr>
        <p:spPr>
          <a:xfrm>
            <a:off x="1500377" y="9521731"/>
            <a:ext cx="1923768" cy="399606"/>
          </a:xfrm>
          <a:custGeom>
            <a:avLst/>
            <a:gdLst/>
            <a:ahLst/>
            <a:cxnLst/>
            <a:rect l="l" t="t" r="r" b="b"/>
            <a:pathLst>
              <a:path w="1923768" h="399606">
                <a:moveTo>
                  <a:pt x="0" y="0"/>
                </a:moveTo>
                <a:lnTo>
                  <a:pt x="1923767" y="0"/>
                </a:lnTo>
                <a:lnTo>
                  <a:pt x="1923767" y="399606"/>
                </a:lnTo>
                <a:lnTo>
                  <a:pt x="0" y="399606"/>
                </a:lnTo>
                <a:lnTo>
                  <a:pt x="0" y="0"/>
                </a:lnTo>
                <a:close/>
              </a:path>
            </a:pathLst>
          </a:custGeom>
          <a:blipFill>
            <a:blip r:embed="rId2">
              <a:extLst>
                <a:ext uri="{96DAC541-7B7A-43D3-8B79-37D633B846F1}">
                  <asvg:svgBlip xmlns:asvg="http://schemas.microsoft.com/office/drawing/2016/SVG/main" r:embed="rId3"/>
                </a:ext>
              </a:extLst>
            </a:blip>
            <a:stretch>
              <a:fillRect b="-310516"/>
            </a:stretch>
          </a:blipFill>
        </p:spPr>
        <p:txBody>
          <a:bodyPr/>
          <a:lstStyle/>
          <a:p>
            <a:endParaRPr lang="en-US"/>
          </a:p>
        </p:txBody>
      </p:sp>
      <p:sp>
        <p:nvSpPr>
          <p:cNvPr id="12" name="TextBox 12"/>
          <p:cNvSpPr txBox="1"/>
          <p:nvPr/>
        </p:nvSpPr>
        <p:spPr>
          <a:xfrm>
            <a:off x="1389028" y="2858479"/>
            <a:ext cx="6734478" cy="417766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Consequentialism:</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Morally right actions maximize goodness in the world.</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Optimific Action: Greatest balance of benefits over drawbacks.</a:t>
            </a:r>
          </a:p>
          <a:p>
            <a:pPr algn="l">
              <a:lnSpc>
                <a:spcPts val="3359"/>
              </a:lnSpc>
            </a:pPr>
            <a:r>
              <a:rPr lang="en-US" sz="2400" b="1">
                <a:solidFill>
                  <a:srgbClr val="1D1B1A"/>
                </a:solidFill>
                <a:latin typeface="Open Sauce Bold"/>
                <a:ea typeface="Open Sauce Bold"/>
                <a:cs typeface="Open Sauce Bold"/>
                <a:sym typeface="Open Sauce Bold"/>
              </a:rPr>
              <a:t>Act Utilitarianism:</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Principle of Utility: Actions are morally required if they improve overall well-being more than any alternatives.</a:t>
            </a:r>
          </a:p>
          <a:p>
            <a:pPr algn="l">
              <a:lnSpc>
                <a:spcPts val="3359"/>
              </a:lnSpc>
              <a:spcBef>
                <a:spcPct val="0"/>
              </a:spcBef>
            </a:pPr>
            <a:endParaRPr lang="en-US" sz="2400" b="1">
              <a:solidFill>
                <a:srgbClr val="1D1B1A"/>
              </a:solidFill>
              <a:latin typeface="Open Sauce Bold"/>
              <a:ea typeface="Open Sauce Bold"/>
              <a:cs typeface="Open Sauce Bold"/>
              <a:sym typeface="Open Sauce Bold"/>
            </a:endParaRPr>
          </a:p>
        </p:txBody>
      </p:sp>
      <p:sp>
        <p:nvSpPr>
          <p:cNvPr id="13" name="TextBox 13"/>
          <p:cNvSpPr txBox="1"/>
          <p:nvPr/>
        </p:nvSpPr>
        <p:spPr>
          <a:xfrm>
            <a:off x="1346422" y="7020466"/>
            <a:ext cx="6734478" cy="250126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Hedonism:</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Well-being = happiness (pleasure + absence of pain).</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Intrinsic value: Attitudinal pleasure (enjoyment).</a:t>
            </a:r>
          </a:p>
          <a:p>
            <a:pPr algn="l">
              <a:lnSpc>
                <a:spcPts val="3359"/>
              </a:lnSpc>
              <a:spcBef>
                <a:spcPct val="0"/>
              </a:spcBef>
            </a:pPr>
            <a:endParaRPr lang="en-US" sz="2400" b="1">
              <a:solidFill>
                <a:srgbClr val="1D1B1A"/>
              </a:solidFill>
              <a:latin typeface="Open Sauce Bold"/>
              <a:ea typeface="Open Sauce Bold"/>
              <a:cs typeface="Open Sauce Bold"/>
              <a:sym typeface="Open Sauce Bold"/>
            </a:endParaRPr>
          </a:p>
        </p:txBody>
      </p:sp>
      <p:sp>
        <p:nvSpPr>
          <p:cNvPr id="14" name="TextBox 14"/>
          <p:cNvSpPr txBox="1"/>
          <p:nvPr/>
        </p:nvSpPr>
        <p:spPr>
          <a:xfrm>
            <a:off x="9720210" y="2868004"/>
            <a:ext cx="7539090" cy="4085394"/>
          </a:xfrm>
          <a:prstGeom prst="rect">
            <a:avLst/>
          </a:prstGeom>
        </p:spPr>
        <p:txBody>
          <a:bodyPr lIns="0" tIns="0" rIns="0" bIns="0" rtlCol="0" anchor="t">
            <a:spAutoFit/>
          </a:bodyPr>
          <a:lstStyle/>
          <a:p>
            <a:pPr algn="l">
              <a:lnSpc>
                <a:spcPts val="3292"/>
              </a:lnSpc>
            </a:pPr>
            <a:r>
              <a:rPr lang="en-US" sz="2351" b="1">
                <a:solidFill>
                  <a:srgbClr val="FFFFFF"/>
                </a:solidFill>
                <a:latin typeface="Open Sauce Bold"/>
                <a:ea typeface="Open Sauce Bold"/>
                <a:cs typeface="Open Sauce Bold"/>
                <a:sym typeface="Open Sauce Bold"/>
              </a:rPr>
              <a:t>Key Misunderstandings:</a:t>
            </a:r>
          </a:p>
          <a:p>
            <a:pPr marL="507779" lvl="1" indent="-253889" algn="l">
              <a:lnSpc>
                <a:spcPts val="3292"/>
              </a:lnSpc>
              <a:buFont typeface="Arial"/>
              <a:buChar char="•"/>
            </a:pPr>
            <a:r>
              <a:rPr lang="en-US" sz="2351" b="1">
                <a:solidFill>
                  <a:srgbClr val="FFFFFF"/>
                </a:solidFill>
                <a:latin typeface="Open Sauce Bold"/>
                <a:ea typeface="Open Sauce Bold"/>
                <a:cs typeface="Open Sauce Bold"/>
                <a:sym typeface="Open Sauce Bold"/>
              </a:rPr>
              <a:t>It's not about benefiting the most people or maximizing happiness but creating the greatest net balance of happiness.</a:t>
            </a:r>
          </a:p>
          <a:p>
            <a:pPr algn="l">
              <a:lnSpc>
                <a:spcPts val="3292"/>
              </a:lnSpc>
            </a:pPr>
            <a:r>
              <a:rPr lang="en-US" sz="2351" b="1">
                <a:solidFill>
                  <a:srgbClr val="FFFFFF"/>
                </a:solidFill>
                <a:latin typeface="Open Sauce Bold"/>
                <a:ea typeface="Open Sauce Bold"/>
                <a:cs typeface="Open Sauce Bold"/>
                <a:sym typeface="Open Sauce Bold"/>
              </a:rPr>
              <a:t>Slippery Slope Argument:</a:t>
            </a:r>
          </a:p>
          <a:p>
            <a:pPr marL="507779" lvl="1" indent="-253889" algn="l">
              <a:lnSpc>
                <a:spcPts val="3292"/>
              </a:lnSpc>
              <a:buFont typeface="Arial"/>
              <a:buChar char="•"/>
            </a:pPr>
            <a:r>
              <a:rPr lang="en-US" sz="2351" b="1">
                <a:solidFill>
                  <a:srgbClr val="FFFFFF"/>
                </a:solidFill>
                <a:latin typeface="Open Sauce Bold"/>
                <a:ea typeface="Open Sauce Bold"/>
                <a:cs typeface="Open Sauce Bold"/>
                <a:sym typeface="Open Sauce Bold"/>
              </a:rPr>
              <a:t>Criticizes actions based on long-term harmful consequences.</a:t>
            </a:r>
          </a:p>
          <a:p>
            <a:pPr marL="507779" lvl="1" indent="-253889" algn="l">
              <a:lnSpc>
                <a:spcPts val="3292"/>
              </a:lnSpc>
              <a:buFont typeface="Arial"/>
              <a:buChar char="•"/>
            </a:pPr>
            <a:r>
              <a:rPr lang="en-US" sz="2351" b="1">
                <a:solidFill>
                  <a:srgbClr val="FFFFFF"/>
                </a:solidFill>
                <a:latin typeface="Open Sauce Bold"/>
                <a:ea typeface="Open Sauce Bold"/>
                <a:cs typeface="Open Sauce Bold"/>
                <a:sym typeface="Open Sauce Bold"/>
              </a:rPr>
              <a:t>Raises questions about whether disaster is inevitable.</a:t>
            </a:r>
          </a:p>
          <a:p>
            <a:pPr algn="l">
              <a:lnSpc>
                <a:spcPts val="3292"/>
              </a:lnSpc>
              <a:spcBef>
                <a:spcPct val="0"/>
              </a:spcBef>
            </a:pPr>
            <a:endParaRPr lang="en-US" sz="2351" b="1">
              <a:solidFill>
                <a:srgbClr val="FFFFFF"/>
              </a:solidFill>
              <a:latin typeface="Open Sauce Bold"/>
              <a:ea typeface="Open Sauce Bold"/>
              <a:cs typeface="Open Sauce Bold"/>
              <a:sym typeface="Open Sauce Bold"/>
            </a:endParaRPr>
          </a:p>
        </p:txBody>
      </p:sp>
      <p:grpSp>
        <p:nvGrpSpPr>
          <p:cNvPr id="15" name="Group 15"/>
          <p:cNvGrpSpPr/>
          <p:nvPr/>
        </p:nvGrpSpPr>
        <p:grpSpPr>
          <a:xfrm>
            <a:off x="1028700" y="1013792"/>
            <a:ext cx="16227262" cy="889871"/>
            <a:chOff x="0" y="0"/>
            <a:chExt cx="4273847" cy="234369"/>
          </a:xfrm>
        </p:grpSpPr>
        <p:sp>
          <p:nvSpPr>
            <p:cNvPr id="16" name="Freeform 16"/>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17" name="TextBox 17"/>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18" name="Group 18"/>
          <p:cNvGrpSpPr/>
          <p:nvPr/>
        </p:nvGrpSpPr>
        <p:grpSpPr>
          <a:xfrm>
            <a:off x="9642585" y="1085095"/>
            <a:ext cx="2917864" cy="747265"/>
            <a:chOff x="0" y="0"/>
            <a:chExt cx="768491" cy="196811"/>
          </a:xfrm>
        </p:grpSpPr>
        <p:sp>
          <p:nvSpPr>
            <p:cNvPr id="19" name="Freeform 19"/>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0" name="TextBox 20"/>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21" name="Group 21"/>
          <p:cNvGrpSpPr/>
          <p:nvPr/>
        </p:nvGrpSpPr>
        <p:grpSpPr>
          <a:xfrm>
            <a:off x="6827792" y="1085095"/>
            <a:ext cx="3070808" cy="794212"/>
            <a:chOff x="0" y="0"/>
            <a:chExt cx="808772" cy="209175"/>
          </a:xfrm>
        </p:grpSpPr>
        <p:sp>
          <p:nvSpPr>
            <p:cNvPr id="22" name="Freeform 22"/>
            <p:cNvSpPr/>
            <p:nvPr/>
          </p:nvSpPr>
          <p:spPr>
            <a:xfrm>
              <a:off x="0" y="0"/>
              <a:ext cx="808772" cy="209175"/>
            </a:xfrm>
            <a:custGeom>
              <a:avLst/>
              <a:gdLst/>
              <a:ahLst/>
              <a:cxnLst/>
              <a:rect l="l" t="t" r="r" b="b"/>
              <a:pathLst>
                <a:path w="808772" h="209175">
                  <a:moveTo>
                    <a:pt x="104588" y="0"/>
                  </a:moveTo>
                  <a:lnTo>
                    <a:pt x="704185" y="0"/>
                  </a:lnTo>
                  <a:cubicBezTo>
                    <a:pt x="731923" y="0"/>
                    <a:pt x="758525" y="11019"/>
                    <a:pt x="778139" y="30633"/>
                  </a:cubicBezTo>
                  <a:cubicBezTo>
                    <a:pt x="797753" y="50247"/>
                    <a:pt x="808772" y="76849"/>
                    <a:pt x="808772" y="104588"/>
                  </a:cubicBezTo>
                  <a:lnTo>
                    <a:pt x="808772" y="104588"/>
                  </a:lnTo>
                  <a:cubicBezTo>
                    <a:pt x="808772" y="132326"/>
                    <a:pt x="797753" y="158928"/>
                    <a:pt x="778139" y="178542"/>
                  </a:cubicBezTo>
                  <a:cubicBezTo>
                    <a:pt x="758525" y="198156"/>
                    <a:pt x="731923" y="209175"/>
                    <a:pt x="704185" y="209175"/>
                  </a:cubicBezTo>
                  <a:lnTo>
                    <a:pt x="104588" y="209175"/>
                  </a:lnTo>
                  <a:cubicBezTo>
                    <a:pt x="76849" y="209175"/>
                    <a:pt x="50247" y="198156"/>
                    <a:pt x="30633" y="178542"/>
                  </a:cubicBezTo>
                  <a:cubicBezTo>
                    <a:pt x="11019" y="158928"/>
                    <a:pt x="0" y="132326"/>
                    <a:pt x="0" y="104588"/>
                  </a:cubicBezTo>
                  <a:lnTo>
                    <a:pt x="0" y="104588"/>
                  </a:lnTo>
                  <a:cubicBezTo>
                    <a:pt x="0" y="76849"/>
                    <a:pt x="11019" y="50247"/>
                    <a:pt x="30633" y="30633"/>
                  </a:cubicBezTo>
                  <a:cubicBezTo>
                    <a:pt x="50247" y="11019"/>
                    <a:pt x="76849" y="0"/>
                    <a:pt x="104588" y="0"/>
                  </a:cubicBezTo>
                  <a:close/>
                </a:path>
              </a:pathLst>
            </a:custGeom>
            <a:solidFill>
              <a:srgbClr val="FFFFFF"/>
            </a:solidFill>
          </p:spPr>
          <p:txBody>
            <a:bodyPr/>
            <a:lstStyle/>
            <a:p>
              <a:endParaRPr lang="en-US"/>
            </a:p>
          </p:txBody>
        </p:sp>
        <p:sp>
          <p:nvSpPr>
            <p:cNvPr id="23" name="TextBox 23"/>
            <p:cNvSpPr txBox="1"/>
            <p:nvPr/>
          </p:nvSpPr>
          <p:spPr>
            <a:xfrm>
              <a:off x="0" y="-47625"/>
              <a:ext cx="808772" cy="256800"/>
            </a:xfrm>
            <a:prstGeom prst="rect">
              <a:avLst/>
            </a:prstGeom>
          </p:spPr>
          <p:txBody>
            <a:bodyPr lIns="50800" tIns="50800" rIns="50800" bIns="50800" rtlCol="0" anchor="ctr"/>
            <a:lstStyle/>
            <a:p>
              <a:pPr algn="ctr">
                <a:lnSpc>
                  <a:spcPts val="3499"/>
                </a:lnSpc>
                <a:spcBef>
                  <a:spcPct val="0"/>
                </a:spcBef>
              </a:pPr>
              <a:r>
                <a:rPr lang="en-US" sz="2499">
                  <a:solidFill>
                    <a:srgbClr val="000000"/>
                  </a:solidFill>
                  <a:latin typeface="Open Sauce"/>
                  <a:ea typeface="Open Sauce"/>
                  <a:cs typeface="Open Sauce"/>
                  <a:sym typeface="Open Sauce"/>
                </a:rPr>
                <a:t>Unit 2</a:t>
              </a:r>
            </a:p>
          </p:txBody>
        </p:sp>
      </p:grpSp>
      <p:sp>
        <p:nvSpPr>
          <p:cNvPr id="24" name="Freeform 24"/>
          <p:cNvSpPr/>
          <p:nvPr/>
        </p:nvSpPr>
        <p:spPr>
          <a:xfrm>
            <a:off x="15689795"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5" name="Group 25"/>
          <p:cNvGrpSpPr/>
          <p:nvPr/>
        </p:nvGrpSpPr>
        <p:grpSpPr>
          <a:xfrm>
            <a:off x="16366091" y="1013792"/>
            <a:ext cx="889871" cy="88987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27" name="TextBox 27"/>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28" name="Group 28"/>
          <p:cNvGrpSpPr/>
          <p:nvPr/>
        </p:nvGrpSpPr>
        <p:grpSpPr>
          <a:xfrm>
            <a:off x="4099508" y="1085095"/>
            <a:ext cx="2917864" cy="747265"/>
            <a:chOff x="0" y="0"/>
            <a:chExt cx="768491" cy="196811"/>
          </a:xfrm>
        </p:grpSpPr>
        <p:sp>
          <p:nvSpPr>
            <p:cNvPr id="29" name="Freeform 29"/>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0" name="TextBox 30"/>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1</a:t>
              </a:r>
            </a:p>
          </p:txBody>
        </p:sp>
      </p:grpSp>
      <p:grpSp>
        <p:nvGrpSpPr>
          <p:cNvPr id="31" name="Group 31"/>
          <p:cNvGrpSpPr/>
          <p:nvPr/>
        </p:nvGrpSpPr>
        <p:grpSpPr>
          <a:xfrm>
            <a:off x="1450028" y="1085095"/>
            <a:ext cx="2917864" cy="747265"/>
            <a:chOff x="0" y="0"/>
            <a:chExt cx="768491" cy="196811"/>
          </a:xfrm>
        </p:grpSpPr>
        <p:sp>
          <p:nvSpPr>
            <p:cNvPr id="32" name="Freeform 32"/>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3" name="TextBox 33"/>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grpSp>
        <p:nvGrpSpPr>
          <p:cNvPr id="34" name="Group 34"/>
          <p:cNvGrpSpPr/>
          <p:nvPr/>
        </p:nvGrpSpPr>
        <p:grpSpPr>
          <a:xfrm>
            <a:off x="12205557" y="1039567"/>
            <a:ext cx="3340773" cy="864096"/>
            <a:chOff x="0" y="0"/>
            <a:chExt cx="879874" cy="227581"/>
          </a:xfrm>
        </p:grpSpPr>
        <p:sp>
          <p:nvSpPr>
            <p:cNvPr id="35" name="Freeform 35"/>
            <p:cNvSpPr/>
            <p:nvPr/>
          </p:nvSpPr>
          <p:spPr>
            <a:xfrm>
              <a:off x="0" y="0"/>
              <a:ext cx="879874" cy="227581"/>
            </a:xfrm>
            <a:custGeom>
              <a:avLst/>
              <a:gdLst/>
              <a:ahLst/>
              <a:cxnLst/>
              <a:rect l="l" t="t" r="r" b="b"/>
              <a:pathLst>
                <a:path w="879874" h="227581">
                  <a:moveTo>
                    <a:pt x="113790" y="0"/>
                  </a:moveTo>
                  <a:lnTo>
                    <a:pt x="766084" y="0"/>
                  </a:lnTo>
                  <a:cubicBezTo>
                    <a:pt x="828929" y="0"/>
                    <a:pt x="879874" y="50946"/>
                    <a:pt x="879874" y="113790"/>
                  </a:cubicBezTo>
                  <a:lnTo>
                    <a:pt x="879874" y="113790"/>
                  </a:lnTo>
                  <a:cubicBezTo>
                    <a:pt x="879874" y="143969"/>
                    <a:pt x="867886" y="172912"/>
                    <a:pt x="846546" y="194252"/>
                  </a:cubicBezTo>
                  <a:cubicBezTo>
                    <a:pt x="825206" y="215592"/>
                    <a:pt x="796263" y="227581"/>
                    <a:pt x="766084" y="227581"/>
                  </a:cubicBezTo>
                  <a:lnTo>
                    <a:pt x="113790" y="227581"/>
                  </a:lnTo>
                  <a:cubicBezTo>
                    <a:pt x="83611" y="227581"/>
                    <a:pt x="54668" y="215592"/>
                    <a:pt x="33328" y="194252"/>
                  </a:cubicBezTo>
                  <a:cubicBezTo>
                    <a:pt x="11989" y="172912"/>
                    <a:pt x="0" y="143969"/>
                    <a:pt x="0" y="113790"/>
                  </a:cubicBezTo>
                  <a:lnTo>
                    <a:pt x="0" y="113790"/>
                  </a:lnTo>
                  <a:cubicBezTo>
                    <a:pt x="0" y="83611"/>
                    <a:pt x="11989" y="54668"/>
                    <a:pt x="33328" y="33328"/>
                  </a:cubicBezTo>
                  <a:cubicBezTo>
                    <a:pt x="54668" y="11989"/>
                    <a:pt x="83611" y="0"/>
                    <a:pt x="113790" y="0"/>
                  </a:cubicBezTo>
                  <a:close/>
                </a:path>
              </a:pathLst>
            </a:custGeom>
            <a:solidFill>
              <a:srgbClr val="000000"/>
            </a:solidFill>
          </p:spPr>
          <p:txBody>
            <a:bodyPr/>
            <a:lstStyle/>
            <a:p>
              <a:endParaRPr lang="en-US"/>
            </a:p>
          </p:txBody>
        </p:sp>
        <p:sp>
          <p:nvSpPr>
            <p:cNvPr id="36" name="TextBox 36"/>
            <p:cNvSpPr txBox="1"/>
            <p:nvPr/>
          </p:nvSpPr>
          <p:spPr>
            <a:xfrm>
              <a:off x="0" y="-47625"/>
              <a:ext cx="879874" cy="275206"/>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4</a:t>
              </a:r>
            </a:p>
          </p:txBody>
        </p:sp>
      </p:gr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2019" y="2693631"/>
            <a:ext cx="7908496" cy="4086667"/>
            <a:chOff x="0" y="0"/>
            <a:chExt cx="2247454" cy="1161358"/>
          </a:xfrm>
        </p:grpSpPr>
        <p:sp>
          <p:nvSpPr>
            <p:cNvPr id="3" name="Freeform 3"/>
            <p:cNvSpPr/>
            <p:nvPr/>
          </p:nvSpPr>
          <p:spPr>
            <a:xfrm>
              <a:off x="0" y="0"/>
              <a:ext cx="2247454" cy="1161358"/>
            </a:xfrm>
            <a:custGeom>
              <a:avLst/>
              <a:gdLst/>
              <a:ahLst/>
              <a:cxnLst/>
              <a:rect l="l" t="t" r="r" b="b"/>
              <a:pathLst>
                <a:path w="2247454" h="1161358">
                  <a:moveTo>
                    <a:pt x="48947" y="0"/>
                  </a:moveTo>
                  <a:lnTo>
                    <a:pt x="2198507" y="0"/>
                  </a:lnTo>
                  <a:cubicBezTo>
                    <a:pt x="2211489" y="0"/>
                    <a:pt x="2223939" y="5157"/>
                    <a:pt x="2233118" y="14336"/>
                  </a:cubicBezTo>
                  <a:cubicBezTo>
                    <a:pt x="2242297" y="23516"/>
                    <a:pt x="2247454" y="35965"/>
                    <a:pt x="2247454" y="48947"/>
                  </a:cubicBezTo>
                  <a:lnTo>
                    <a:pt x="2247454" y="1112411"/>
                  </a:lnTo>
                  <a:cubicBezTo>
                    <a:pt x="2247454" y="1125393"/>
                    <a:pt x="2242297" y="1137843"/>
                    <a:pt x="2233118" y="1147022"/>
                  </a:cubicBezTo>
                  <a:cubicBezTo>
                    <a:pt x="2223939" y="1156201"/>
                    <a:pt x="2211489" y="1161358"/>
                    <a:pt x="2198507" y="1161358"/>
                  </a:cubicBezTo>
                  <a:lnTo>
                    <a:pt x="48947" y="1161358"/>
                  </a:lnTo>
                  <a:cubicBezTo>
                    <a:pt x="35965" y="1161358"/>
                    <a:pt x="23516" y="1156201"/>
                    <a:pt x="14336" y="1147022"/>
                  </a:cubicBezTo>
                  <a:cubicBezTo>
                    <a:pt x="5157" y="1137843"/>
                    <a:pt x="0" y="1125393"/>
                    <a:pt x="0" y="1112411"/>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4" name="TextBox 4"/>
            <p:cNvSpPr txBox="1"/>
            <p:nvPr/>
          </p:nvSpPr>
          <p:spPr>
            <a:xfrm>
              <a:off x="0" y="-47625"/>
              <a:ext cx="2247454" cy="1208983"/>
            </a:xfrm>
            <a:prstGeom prst="rect">
              <a:avLst/>
            </a:prstGeom>
          </p:spPr>
          <p:txBody>
            <a:bodyPr lIns="50800" tIns="50800" rIns="50800" bIns="50800" rtlCol="0" anchor="ctr"/>
            <a:lstStyle/>
            <a:p>
              <a:pPr algn="ctr">
                <a:lnSpc>
                  <a:spcPts val="3499"/>
                </a:lnSpc>
                <a:spcBef>
                  <a:spcPct val="0"/>
                </a:spcBef>
              </a:pPr>
              <a:endParaRPr/>
            </a:p>
          </p:txBody>
        </p:sp>
      </p:grpSp>
      <p:grpSp>
        <p:nvGrpSpPr>
          <p:cNvPr id="5" name="Group 5"/>
          <p:cNvGrpSpPr/>
          <p:nvPr/>
        </p:nvGrpSpPr>
        <p:grpSpPr>
          <a:xfrm>
            <a:off x="9144000" y="2693631"/>
            <a:ext cx="8513275" cy="2067944"/>
            <a:chOff x="0" y="0"/>
            <a:chExt cx="2447122" cy="594426"/>
          </a:xfrm>
        </p:grpSpPr>
        <p:sp>
          <p:nvSpPr>
            <p:cNvPr id="6" name="Freeform 6"/>
            <p:cNvSpPr/>
            <p:nvPr/>
          </p:nvSpPr>
          <p:spPr>
            <a:xfrm>
              <a:off x="0" y="0"/>
              <a:ext cx="2447122" cy="594426"/>
            </a:xfrm>
            <a:custGeom>
              <a:avLst/>
              <a:gdLst/>
              <a:ahLst/>
              <a:cxnLst/>
              <a:rect l="l" t="t" r="r" b="b"/>
              <a:pathLst>
                <a:path w="2447122" h="594426">
                  <a:moveTo>
                    <a:pt x="90939" y="0"/>
                  </a:moveTo>
                  <a:lnTo>
                    <a:pt x="2356183" y="0"/>
                  </a:lnTo>
                  <a:cubicBezTo>
                    <a:pt x="2380301" y="0"/>
                    <a:pt x="2403432" y="9581"/>
                    <a:pt x="2420487" y="26636"/>
                  </a:cubicBezTo>
                  <a:cubicBezTo>
                    <a:pt x="2437541" y="43690"/>
                    <a:pt x="2447122" y="66821"/>
                    <a:pt x="2447122" y="90939"/>
                  </a:cubicBezTo>
                  <a:lnTo>
                    <a:pt x="2447122" y="503486"/>
                  </a:lnTo>
                  <a:cubicBezTo>
                    <a:pt x="2447122" y="527605"/>
                    <a:pt x="2437541" y="550736"/>
                    <a:pt x="2420487" y="567790"/>
                  </a:cubicBezTo>
                  <a:cubicBezTo>
                    <a:pt x="2403432" y="584845"/>
                    <a:pt x="2380301" y="594426"/>
                    <a:pt x="2356183" y="594426"/>
                  </a:cubicBezTo>
                  <a:lnTo>
                    <a:pt x="90939" y="594426"/>
                  </a:lnTo>
                  <a:cubicBezTo>
                    <a:pt x="66821" y="594426"/>
                    <a:pt x="43690" y="584845"/>
                    <a:pt x="26636" y="567790"/>
                  </a:cubicBezTo>
                  <a:cubicBezTo>
                    <a:pt x="9581" y="550736"/>
                    <a:pt x="0" y="527605"/>
                    <a:pt x="0" y="503486"/>
                  </a:cubicBezTo>
                  <a:lnTo>
                    <a:pt x="0" y="90939"/>
                  </a:lnTo>
                  <a:cubicBezTo>
                    <a:pt x="0" y="66821"/>
                    <a:pt x="9581" y="43690"/>
                    <a:pt x="26636" y="26636"/>
                  </a:cubicBezTo>
                  <a:cubicBezTo>
                    <a:pt x="43690" y="9581"/>
                    <a:pt x="66821" y="0"/>
                    <a:pt x="90939" y="0"/>
                  </a:cubicBezTo>
                  <a:close/>
                </a:path>
              </a:pathLst>
            </a:custGeom>
            <a:solidFill>
              <a:srgbClr val="1D1B1A"/>
            </a:solidFill>
            <a:ln cap="rnd">
              <a:noFill/>
              <a:prstDash val="solid"/>
              <a:round/>
            </a:ln>
          </p:spPr>
          <p:txBody>
            <a:bodyPr/>
            <a:lstStyle/>
            <a:p>
              <a:endParaRPr lang="en-US"/>
            </a:p>
          </p:txBody>
        </p:sp>
        <p:sp>
          <p:nvSpPr>
            <p:cNvPr id="7" name="TextBox 7"/>
            <p:cNvSpPr txBox="1"/>
            <p:nvPr/>
          </p:nvSpPr>
          <p:spPr>
            <a:xfrm>
              <a:off x="0" y="-47625"/>
              <a:ext cx="2447122" cy="642051"/>
            </a:xfrm>
            <a:prstGeom prst="rect">
              <a:avLst/>
            </a:prstGeom>
          </p:spPr>
          <p:txBody>
            <a:bodyPr lIns="50800" tIns="50800" rIns="50800" bIns="50800" rtlCol="0" anchor="ctr"/>
            <a:lstStyle/>
            <a:p>
              <a:pPr algn="ctr">
                <a:lnSpc>
                  <a:spcPts val="3499"/>
                </a:lnSpc>
                <a:spcBef>
                  <a:spcPct val="0"/>
                </a:spcBef>
              </a:pPr>
              <a:endParaRPr/>
            </a:p>
          </p:txBody>
        </p:sp>
      </p:grpSp>
      <p:grpSp>
        <p:nvGrpSpPr>
          <p:cNvPr id="8" name="Group 8"/>
          <p:cNvGrpSpPr/>
          <p:nvPr/>
        </p:nvGrpSpPr>
        <p:grpSpPr>
          <a:xfrm>
            <a:off x="802019" y="6894598"/>
            <a:ext cx="7908496" cy="2826936"/>
            <a:chOff x="0" y="0"/>
            <a:chExt cx="2247454" cy="803365"/>
          </a:xfrm>
        </p:grpSpPr>
        <p:sp>
          <p:nvSpPr>
            <p:cNvPr id="9" name="Freeform 9"/>
            <p:cNvSpPr/>
            <p:nvPr/>
          </p:nvSpPr>
          <p:spPr>
            <a:xfrm>
              <a:off x="0" y="0"/>
              <a:ext cx="2247454" cy="803365"/>
            </a:xfrm>
            <a:custGeom>
              <a:avLst/>
              <a:gdLst/>
              <a:ahLst/>
              <a:cxnLst/>
              <a:rect l="l" t="t" r="r" b="b"/>
              <a:pathLst>
                <a:path w="2247454" h="803365">
                  <a:moveTo>
                    <a:pt x="48947" y="0"/>
                  </a:moveTo>
                  <a:lnTo>
                    <a:pt x="2198507" y="0"/>
                  </a:lnTo>
                  <a:cubicBezTo>
                    <a:pt x="2211489" y="0"/>
                    <a:pt x="2223939" y="5157"/>
                    <a:pt x="2233118" y="14336"/>
                  </a:cubicBezTo>
                  <a:cubicBezTo>
                    <a:pt x="2242297" y="23516"/>
                    <a:pt x="2247454" y="35965"/>
                    <a:pt x="2247454" y="48947"/>
                  </a:cubicBezTo>
                  <a:lnTo>
                    <a:pt x="2247454" y="754418"/>
                  </a:lnTo>
                  <a:cubicBezTo>
                    <a:pt x="2247454" y="767399"/>
                    <a:pt x="2242297" y="779849"/>
                    <a:pt x="2233118" y="789029"/>
                  </a:cubicBezTo>
                  <a:cubicBezTo>
                    <a:pt x="2223939" y="798208"/>
                    <a:pt x="2211489" y="803365"/>
                    <a:pt x="2198507" y="803365"/>
                  </a:cubicBezTo>
                  <a:lnTo>
                    <a:pt x="48947" y="803365"/>
                  </a:lnTo>
                  <a:cubicBezTo>
                    <a:pt x="35965" y="803365"/>
                    <a:pt x="23516" y="798208"/>
                    <a:pt x="14336" y="789029"/>
                  </a:cubicBezTo>
                  <a:cubicBezTo>
                    <a:pt x="5157" y="779849"/>
                    <a:pt x="0" y="767399"/>
                    <a:pt x="0" y="754418"/>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10" name="TextBox 10"/>
            <p:cNvSpPr txBox="1"/>
            <p:nvPr/>
          </p:nvSpPr>
          <p:spPr>
            <a:xfrm>
              <a:off x="0" y="-47625"/>
              <a:ext cx="2247454" cy="850990"/>
            </a:xfrm>
            <a:prstGeom prst="rect">
              <a:avLst/>
            </a:prstGeom>
          </p:spPr>
          <p:txBody>
            <a:bodyPr lIns="50800" tIns="50800" rIns="50800" bIns="50800" rtlCol="0" anchor="ctr"/>
            <a:lstStyle/>
            <a:p>
              <a:pPr algn="ctr">
                <a:lnSpc>
                  <a:spcPts val="3499"/>
                </a:lnSpc>
                <a:spcBef>
                  <a:spcPct val="0"/>
                </a:spcBef>
              </a:pPr>
              <a:endParaRPr/>
            </a:p>
          </p:txBody>
        </p:sp>
      </p:grpSp>
      <p:sp>
        <p:nvSpPr>
          <p:cNvPr id="11" name="Freeform 11"/>
          <p:cNvSpPr/>
          <p:nvPr/>
        </p:nvSpPr>
        <p:spPr>
          <a:xfrm>
            <a:off x="1500377" y="9521731"/>
            <a:ext cx="1923768" cy="399606"/>
          </a:xfrm>
          <a:custGeom>
            <a:avLst/>
            <a:gdLst/>
            <a:ahLst/>
            <a:cxnLst/>
            <a:rect l="l" t="t" r="r" b="b"/>
            <a:pathLst>
              <a:path w="1923768" h="399606">
                <a:moveTo>
                  <a:pt x="0" y="0"/>
                </a:moveTo>
                <a:lnTo>
                  <a:pt x="1923767" y="0"/>
                </a:lnTo>
                <a:lnTo>
                  <a:pt x="1923767" y="399606"/>
                </a:lnTo>
                <a:lnTo>
                  <a:pt x="0" y="399606"/>
                </a:lnTo>
                <a:lnTo>
                  <a:pt x="0" y="0"/>
                </a:lnTo>
                <a:close/>
              </a:path>
            </a:pathLst>
          </a:custGeom>
          <a:blipFill>
            <a:blip r:embed="rId2">
              <a:extLst>
                <a:ext uri="{96DAC541-7B7A-43D3-8B79-37D633B846F1}">
                  <asvg:svgBlip xmlns:asvg="http://schemas.microsoft.com/office/drawing/2016/SVG/main" r:embed="rId3"/>
                </a:ext>
              </a:extLst>
            </a:blip>
            <a:stretch>
              <a:fillRect b="-310516"/>
            </a:stretch>
          </a:blipFill>
        </p:spPr>
        <p:txBody>
          <a:bodyPr/>
          <a:lstStyle/>
          <a:p>
            <a:endParaRPr lang="en-US"/>
          </a:p>
        </p:txBody>
      </p:sp>
      <p:sp>
        <p:nvSpPr>
          <p:cNvPr id="12" name="Freeform 12"/>
          <p:cNvSpPr/>
          <p:nvPr/>
        </p:nvSpPr>
        <p:spPr>
          <a:xfrm>
            <a:off x="9963142" y="5141070"/>
            <a:ext cx="6874992" cy="4580463"/>
          </a:xfrm>
          <a:custGeom>
            <a:avLst/>
            <a:gdLst/>
            <a:ahLst/>
            <a:cxnLst/>
            <a:rect l="l" t="t" r="r" b="b"/>
            <a:pathLst>
              <a:path w="6874992" h="4580463">
                <a:moveTo>
                  <a:pt x="0" y="0"/>
                </a:moveTo>
                <a:lnTo>
                  <a:pt x="6874991" y="0"/>
                </a:lnTo>
                <a:lnTo>
                  <a:pt x="6874991" y="4580464"/>
                </a:lnTo>
                <a:lnTo>
                  <a:pt x="0" y="4580464"/>
                </a:lnTo>
                <a:lnTo>
                  <a:pt x="0" y="0"/>
                </a:lnTo>
                <a:close/>
              </a:path>
            </a:pathLst>
          </a:custGeom>
          <a:blipFill>
            <a:blip r:embed="rId4"/>
            <a:stretch>
              <a:fillRect/>
            </a:stretch>
          </a:blipFill>
        </p:spPr>
        <p:txBody>
          <a:bodyPr/>
          <a:lstStyle/>
          <a:p>
            <a:endParaRPr lang="en-US"/>
          </a:p>
        </p:txBody>
      </p:sp>
      <p:sp>
        <p:nvSpPr>
          <p:cNvPr id="13" name="TextBox 13"/>
          <p:cNvSpPr txBox="1"/>
          <p:nvPr/>
        </p:nvSpPr>
        <p:spPr>
          <a:xfrm>
            <a:off x="1389028" y="2858479"/>
            <a:ext cx="6734478" cy="375856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Morality &amp; Fairness:</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Actions are morally acceptable if their maxims are universalizable (can be applied to everyone).</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Fairness tests:</a:t>
            </a:r>
          </a:p>
          <a:p>
            <a:pPr marL="1036320" lvl="2" indent="-345440" algn="l">
              <a:lnSpc>
                <a:spcPts val="3359"/>
              </a:lnSpc>
              <a:buAutoNum type="alphaLcPeriod"/>
            </a:pPr>
            <a:r>
              <a:rPr lang="en-US" sz="2400" b="1">
                <a:solidFill>
                  <a:srgbClr val="1D1B1A"/>
                </a:solidFill>
                <a:latin typeface="Open Sauce Bold"/>
                <a:ea typeface="Open Sauce Bold"/>
                <a:cs typeface="Open Sauce Bold"/>
                <a:sym typeface="Open Sauce Bold"/>
              </a:rPr>
              <a:t>What if everyone did that?</a:t>
            </a:r>
          </a:p>
          <a:p>
            <a:pPr marL="1036320" lvl="2" indent="-345440" algn="l">
              <a:lnSpc>
                <a:spcPts val="3359"/>
              </a:lnSpc>
              <a:buAutoNum type="alphaLcPeriod"/>
            </a:pPr>
            <a:r>
              <a:rPr lang="en-US" sz="2400" b="1">
                <a:solidFill>
                  <a:srgbClr val="1D1B1A"/>
                </a:solidFill>
                <a:latin typeface="Open Sauce Bold"/>
                <a:ea typeface="Open Sauce Bold"/>
                <a:cs typeface="Open Sauce Bold"/>
                <a:sym typeface="Open Sauce Bold"/>
              </a:rPr>
              <a:t>How would you feel if it was done to you?</a:t>
            </a:r>
          </a:p>
          <a:p>
            <a:pPr algn="l">
              <a:lnSpc>
                <a:spcPts val="3359"/>
              </a:lnSpc>
              <a:spcBef>
                <a:spcPct val="0"/>
              </a:spcBef>
            </a:pPr>
            <a:endParaRPr lang="en-US" sz="2400" b="1">
              <a:solidFill>
                <a:srgbClr val="1D1B1A"/>
              </a:solidFill>
              <a:latin typeface="Open Sauce Bold"/>
              <a:ea typeface="Open Sauce Bold"/>
              <a:cs typeface="Open Sauce Bold"/>
              <a:sym typeface="Open Sauce Bold"/>
            </a:endParaRPr>
          </a:p>
        </p:txBody>
      </p:sp>
      <p:sp>
        <p:nvSpPr>
          <p:cNvPr id="14" name="TextBox 14"/>
          <p:cNvSpPr txBox="1"/>
          <p:nvPr/>
        </p:nvSpPr>
        <p:spPr>
          <a:xfrm>
            <a:off x="1346422" y="7020466"/>
            <a:ext cx="6734478" cy="292036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Means vs. Mere Means:</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Treating someone as a means: using them with respect to their goals.</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Treating someone as a mere means: using them solely for your own goals (disrespectful).</a:t>
            </a:r>
          </a:p>
          <a:p>
            <a:pPr algn="l">
              <a:lnSpc>
                <a:spcPts val="3359"/>
              </a:lnSpc>
              <a:spcBef>
                <a:spcPct val="0"/>
              </a:spcBef>
            </a:pPr>
            <a:endParaRPr lang="en-US" sz="2400" b="1">
              <a:solidFill>
                <a:srgbClr val="1D1B1A"/>
              </a:solidFill>
              <a:latin typeface="Open Sauce Bold"/>
              <a:ea typeface="Open Sauce Bold"/>
              <a:cs typeface="Open Sauce Bold"/>
              <a:sym typeface="Open Sauce Bold"/>
            </a:endParaRPr>
          </a:p>
        </p:txBody>
      </p:sp>
      <p:sp>
        <p:nvSpPr>
          <p:cNvPr id="15" name="TextBox 15"/>
          <p:cNvSpPr txBox="1"/>
          <p:nvPr/>
        </p:nvSpPr>
        <p:spPr>
          <a:xfrm>
            <a:off x="9720210" y="2868004"/>
            <a:ext cx="7539090" cy="2031878"/>
          </a:xfrm>
          <a:prstGeom prst="rect">
            <a:avLst/>
          </a:prstGeom>
        </p:spPr>
        <p:txBody>
          <a:bodyPr lIns="0" tIns="0" rIns="0" bIns="0" rtlCol="0" anchor="t">
            <a:spAutoFit/>
          </a:bodyPr>
          <a:lstStyle/>
          <a:p>
            <a:pPr algn="l">
              <a:lnSpc>
                <a:spcPts val="3292"/>
              </a:lnSpc>
            </a:pPr>
            <a:r>
              <a:rPr lang="en-US" sz="2351" b="1">
                <a:solidFill>
                  <a:srgbClr val="FFFFFF"/>
                </a:solidFill>
                <a:latin typeface="Open Sauce Bold"/>
                <a:ea typeface="Open Sauce Bold"/>
                <a:cs typeface="Open Sauce Bold"/>
                <a:sym typeface="Open Sauce Bold"/>
              </a:rPr>
              <a:t>Good Will:</a:t>
            </a:r>
          </a:p>
          <a:p>
            <a:pPr marL="507779" lvl="1" indent="-253889" algn="l">
              <a:lnSpc>
                <a:spcPts val="3292"/>
              </a:lnSpc>
              <a:buFont typeface="Arial"/>
              <a:buChar char="•"/>
            </a:pPr>
            <a:r>
              <a:rPr lang="en-US" sz="2351" b="1">
                <a:solidFill>
                  <a:srgbClr val="FFFFFF"/>
                </a:solidFill>
                <a:latin typeface="Open Sauce Bold"/>
                <a:ea typeface="Open Sauce Bold"/>
                <a:cs typeface="Open Sauce Bold"/>
                <a:sym typeface="Open Sauce Bold"/>
              </a:rPr>
              <a:t>The only thing good in all circumstances.</a:t>
            </a:r>
          </a:p>
          <a:p>
            <a:pPr marL="507779" lvl="1" indent="-253889" algn="l">
              <a:lnSpc>
                <a:spcPts val="3292"/>
              </a:lnSpc>
              <a:buFont typeface="Arial"/>
              <a:buChar char="•"/>
            </a:pPr>
            <a:r>
              <a:rPr lang="en-US" sz="2351" b="1">
                <a:solidFill>
                  <a:srgbClr val="FFFFFF"/>
                </a:solidFill>
                <a:latin typeface="Open Sauce Bold"/>
                <a:ea typeface="Open Sauce Bold"/>
                <a:cs typeface="Open Sauce Bold"/>
                <a:sym typeface="Open Sauce Bold"/>
              </a:rPr>
              <a:t>Moral worth comes from acting out of duty, not just for personal gain.</a:t>
            </a:r>
          </a:p>
          <a:p>
            <a:pPr algn="l">
              <a:lnSpc>
                <a:spcPts val="3292"/>
              </a:lnSpc>
              <a:spcBef>
                <a:spcPct val="0"/>
              </a:spcBef>
            </a:pPr>
            <a:endParaRPr lang="en-US" sz="2351" b="1">
              <a:solidFill>
                <a:srgbClr val="FFFFFF"/>
              </a:solidFill>
              <a:latin typeface="Open Sauce Bold"/>
              <a:ea typeface="Open Sauce Bold"/>
              <a:cs typeface="Open Sauce Bold"/>
              <a:sym typeface="Open Sauce Bold"/>
            </a:endParaRPr>
          </a:p>
        </p:txBody>
      </p:sp>
      <p:grpSp>
        <p:nvGrpSpPr>
          <p:cNvPr id="16" name="Group 16"/>
          <p:cNvGrpSpPr/>
          <p:nvPr/>
        </p:nvGrpSpPr>
        <p:grpSpPr>
          <a:xfrm>
            <a:off x="1028700" y="1013792"/>
            <a:ext cx="16227262" cy="889871"/>
            <a:chOff x="0" y="0"/>
            <a:chExt cx="4273847" cy="234369"/>
          </a:xfrm>
        </p:grpSpPr>
        <p:sp>
          <p:nvSpPr>
            <p:cNvPr id="17" name="Freeform 17"/>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18" name="TextBox 18"/>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19" name="Group 19"/>
          <p:cNvGrpSpPr/>
          <p:nvPr/>
        </p:nvGrpSpPr>
        <p:grpSpPr>
          <a:xfrm>
            <a:off x="9642585" y="1085095"/>
            <a:ext cx="2917864" cy="747265"/>
            <a:chOff x="0" y="0"/>
            <a:chExt cx="768491" cy="196811"/>
          </a:xfrm>
        </p:grpSpPr>
        <p:sp>
          <p:nvSpPr>
            <p:cNvPr id="20" name="Freeform 20"/>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1" name="TextBox 21"/>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22" name="Group 22"/>
          <p:cNvGrpSpPr/>
          <p:nvPr/>
        </p:nvGrpSpPr>
        <p:grpSpPr>
          <a:xfrm>
            <a:off x="6827792" y="1085095"/>
            <a:ext cx="3070808" cy="794212"/>
            <a:chOff x="0" y="0"/>
            <a:chExt cx="808772" cy="209175"/>
          </a:xfrm>
        </p:grpSpPr>
        <p:sp>
          <p:nvSpPr>
            <p:cNvPr id="23" name="Freeform 23"/>
            <p:cNvSpPr/>
            <p:nvPr/>
          </p:nvSpPr>
          <p:spPr>
            <a:xfrm>
              <a:off x="0" y="0"/>
              <a:ext cx="808772" cy="209175"/>
            </a:xfrm>
            <a:custGeom>
              <a:avLst/>
              <a:gdLst/>
              <a:ahLst/>
              <a:cxnLst/>
              <a:rect l="l" t="t" r="r" b="b"/>
              <a:pathLst>
                <a:path w="808772" h="209175">
                  <a:moveTo>
                    <a:pt x="104588" y="0"/>
                  </a:moveTo>
                  <a:lnTo>
                    <a:pt x="704185" y="0"/>
                  </a:lnTo>
                  <a:cubicBezTo>
                    <a:pt x="731923" y="0"/>
                    <a:pt x="758525" y="11019"/>
                    <a:pt x="778139" y="30633"/>
                  </a:cubicBezTo>
                  <a:cubicBezTo>
                    <a:pt x="797753" y="50247"/>
                    <a:pt x="808772" y="76849"/>
                    <a:pt x="808772" y="104588"/>
                  </a:cubicBezTo>
                  <a:lnTo>
                    <a:pt x="808772" y="104588"/>
                  </a:lnTo>
                  <a:cubicBezTo>
                    <a:pt x="808772" y="132326"/>
                    <a:pt x="797753" y="158928"/>
                    <a:pt x="778139" y="178542"/>
                  </a:cubicBezTo>
                  <a:cubicBezTo>
                    <a:pt x="758525" y="198156"/>
                    <a:pt x="731923" y="209175"/>
                    <a:pt x="704185" y="209175"/>
                  </a:cubicBezTo>
                  <a:lnTo>
                    <a:pt x="104588" y="209175"/>
                  </a:lnTo>
                  <a:cubicBezTo>
                    <a:pt x="76849" y="209175"/>
                    <a:pt x="50247" y="198156"/>
                    <a:pt x="30633" y="178542"/>
                  </a:cubicBezTo>
                  <a:cubicBezTo>
                    <a:pt x="11019" y="158928"/>
                    <a:pt x="0" y="132326"/>
                    <a:pt x="0" y="104588"/>
                  </a:cubicBezTo>
                  <a:lnTo>
                    <a:pt x="0" y="104588"/>
                  </a:lnTo>
                  <a:cubicBezTo>
                    <a:pt x="0" y="76849"/>
                    <a:pt x="11019" y="50247"/>
                    <a:pt x="30633" y="30633"/>
                  </a:cubicBezTo>
                  <a:cubicBezTo>
                    <a:pt x="50247" y="11019"/>
                    <a:pt x="76849" y="0"/>
                    <a:pt x="104588" y="0"/>
                  </a:cubicBezTo>
                  <a:close/>
                </a:path>
              </a:pathLst>
            </a:custGeom>
            <a:solidFill>
              <a:srgbClr val="FFFFFF"/>
            </a:solidFill>
          </p:spPr>
          <p:txBody>
            <a:bodyPr/>
            <a:lstStyle/>
            <a:p>
              <a:endParaRPr lang="en-US"/>
            </a:p>
          </p:txBody>
        </p:sp>
        <p:sp>
          <p:nvSpPr>
            <p:cNvPr id="24" name="TextBox 24"/>
            <p:cNvSpPr txBox="1"/>
            <p:nvPr/>
          </p:nvSpPr>
          <p:spPr>
            <a:xfrm>
              <a:off x="0" y="-47625"/>
              <a:ext cx="808772" cy="256800"/>
            </a:xfrm>
            <a:prstGeom prst="rect">
              <a:avLst/>
            </a:prstGeom>
          </p:spPr>
          <p:txBody>
            <a:bodyPr lIns="50800" tIns="50800" rIns="50800" bIns="50800" rtlCol="0" anchor="ctr"/>
            <a:lstStyle/>
            <a:p>
              <a:pPr algn="ctr">
                <a:lnSpc>
                  <a:spcPts val="3499"/>
                </a:lnSpc>
                <a:spcBef>
                  <a:spcPct val="0"/>
                </a:spcBef>
              </a:pPr>
              <a:r>
                <a:rPr lang="en-US" sz="2499">
                  <a:solidFill>
                    <a:srgbClr val="000000"/>
                  </a:solidFill>
                  <a:latin typeface="Open Sauce"/>
                  <a:ea typeface="Open Sauce"/>
                  <a:cs typeface="Open Sauce"/>
                  <a:sym typeface="Open Sauce"/>
                </a:rPr>
                <a:t>Unit 2</a:t>
              </a:r>
            </a:p>
          </p:txBody>
        </p:sp>
      </p:grpSp>
      <p:sp>
        <p:nvSpPr>
          <p:cNvPr id="25" name="Freeform 25"/>
          <p:cNvSpPr/>
          <p:nvPr/>
        </p:nvSpPr>
        <p:spPr>
          <a:xfrm>
            <a:off x="15689795"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6" name="Group 26"/>
          <p:cNvGrpSpPr/>
          <p:nvPr/>
        </p:nvGrpSpPr>
        <p:grpSpPr>
          <a:xfrm>
            <a:off x="16366091" y="1013792"/>
            <a:ext cx="889871" cy="88987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28" name="TextBox 28"/>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29" name="Group 29"/>
          <p:cNvGrpSpPr/>
          <p:nvPr/>
        </p:nvGrpSpPr>
        <p:grpSpPr>
          <a:xfrm>
            <a:off x="4099508" y="1085095"/>
            <a:ext cx="2917864" cy="747265"/>
            <a:chOff x="0" y="0"/>
            <a:chExt cx="768491" cy="196811"/>
          </a:xfrm>
        </p:grpSpPr>
        <p:sp>
          <p:nvSpPr>
            <p:cNvPr id="30" name="Freeform 30"/>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1" name="TextBox 31"/>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1</a:t>
              </a:r>
            </a:p>
          </p:txBody>
        </p:sp>
      </p:grpSp>
      <p:grpSp>
        <p:nvGrpSpPr>
          <p:cNvPr id="32" name="Group 32"/>
          <p:cNvGrpSpPr/>
          <p:nvPr/>
        </p:nvGrpSpPr>
        <p:grpSpPr>
          <a:xfrm>
            <a:off x="1450028" y="1085095"/>
            <a:ext cx="2917864" cy="747265"/>
            <a:chOff x="0" y="0"/>
            <a:chExt cx="768491" cy="196811"/>
          </a:xfrm>
        </p:grpSpPr>
        <p:sp>
          <p:nvSpPr>
            <p:cNvPr id="33" name="Freeform 33"/>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4" name="TextBox 34"/>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grpSp>
        <p:nvGrpSpPr>
          <p:cNvPr id="35" name="Group 35"/>
          <p:cNvGrpSpPr/>
          <p:nvPr/>
        </p:nvGrpSpPr>
        <p:grpSpPr>
          <a:xfrm>
            <a:off x="12205557" y="1039567"/>
            <a:ext cx="3340773" cy="864096"/>
            <a:chOff x="0" y="0"/>
            <a:chExt cx="879874" cy="227581"/>
          </a:xfrm>
        </p:grpSpPr>
        <p:sp>
          <p:nvSpPr>
            <p:cNvPr id="36" name="Freeform 36"/>
            <p:cNvSpPr/>
            <p:nvPr/>
          </p:nvSpPr>
          <p:spPr>
            <a:xfrm>
              <a:off x="0" y="0"/>
              <a:ext cx="879874" cy="227581"/>
            </a:xfrm>
            <a:custGeom>
              <a:avLst/>
              <a:gdLst/>
              <a:ahLst/>
              <a:cxnLst/>
              <a:rect l="l" t="t" r="r" b="b"/>
              <a:pathLst>
                <a:path w="879874" h="227581">
                  <a:moveTo>
                    <a:pt x="113790" y="0"/>
                  </a:moveTo>
                  <a:lnTo>
                    <a:pt x="766084" y="0"/>
                  </a:lnTo>
                  <a:cubicBezTo>
                    <a:pt x="828929" y="0"/>
                    <a:pt x="879874" y="50946"/>
                    <a:pt x="879874" y="113790"/>
                  </a:cubicBezTo>
                  <a:lnTo>
                    <a:pt x="879874" y="113790"/>
                  </a:lnTo>
                  <a:cubicBezTo>
                    <a:pt x="879874" y="143969"/>
                    <a:pt x="867886" y="172912"/>
                    <a:pt x="846546" y="194252"/>
                  </a:cubicBezTo>
                  <a:cubicBezTo>
                    <a:pt x="825206" y="215592"/>
                    <a:pt x="796263" y="227581"/>
                    <a:pt x="766084" y="227581"/>
                  </a:cubicBezTo>
                  <a:lnTo>
                    <a:pt x="113790" y="227581"/>
                  </a:lnTo>
                  <a:cubicBezTo>
                    <a:pt x="83611" y="227581"/>
                    <a:pt x="54668" y="215592"/>
                    <a:pt x="33328" y="194252"/>
                  </a:cubicBezTo>
                  <a:cubicBezTo>
                    <a:pt x="11989" y="172912"/>
                    <a:pt x="0" y="143969"/>
                    <a:pt x="0" y="113790"/>
                  </a:cubicBezTo>
                  <a:lnTo>
                    <a:pt x="0" y="113790"/>
                  </a:lnTo>
                  <a:cubicBezTo>
                    <a:pt x="0" y="83611"/>
                    <a:pt x="11989" y="54668"/>
                    <a:pt x="33328" y="33328"/>
                  </a:cubicBezTo>
                  <a:cubicBezTo>
                    <a:pt x="54668" y="11989"/>
                    <a:pt x="83611" y="0"/>
                    <a:pt x="113790" y="0"/>
                  </a:cubicBezTo>
                  <a:close/>
                </a:path>
              </a:pathLst>
            </a:custGeom>
            <a:solidFill>
              <a:srgbClr val="000000"/>
            </a:solidFill>
          </p:spPr>
          <p:txBody>
            <a:bodyPr/>
            <a:lstStyle/>
            <a:p>
              <a:endParaRPr lang="en-US"/>
            </a:p>
          </p:txBody>
        </p:sp>
        <p:sp>
          <p:nvSpPr>
            <p:cNvPr id="37" name="TextBox 37"/>
            <p:cNvSpPr txBox="1"/>
            <p:nvPr/>
          </p:nvSpPr>
          <p:spPr>
            <a:xfrm>
              <a:off x="0" y="-47625"/>
              <a:ext cx="879874" cy="275206"/>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4</a:t>
              </a:r>
            </a:p>
          </p:txBody>
        </p:sp>
      </p:gr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2019" y="2693631"/>
            <a:ext cx="7908496" cy="2449869"/>
            <a:chOff x="0" y="0"/>
            <a:chExt cx="2247454" cy="696209"/>
          </a:xfrm>
        </p:grpSpPr>
        <p:sp>
          <p:nvSpPr>
            <p:cNvPr id="3" name="Freeform 3"/>
            <p:cNvSpPr/>
            <p:nvPr/>
          </p:nvSpPr>
          <p:spPr>
            <a:xfrm>
              <a:off x="0" y="0"/>
              <a:ext cx="2247454" cy="696209"/>
            </a:xfrm>
            <a:custGeom>
              <a:avLst/>
              <a:gdLst/>
              <a:ahLst/>
              <a:cxnLst/>
              <a:rect l="l" t="t" r="r" b="b"/>
              <a:pathLst>
                <a:path w="2247454" h="696209">
                  <a:moveTo>
                    <a:pt x="48947" y="0"/>
                  </a:moveTo>
                  <a:lnTo>
                    <a:pt x="2198507" y="0"/>
                  </a:lnTo>
                  <a:cubicBezTo>
                    <a:pt x="2211489" y="0"/>
                    <a:pt x="2223939" y="5157"/>
                    <a:pt x="2233118" y="14336"/>
                  </a:cubicBezTo>
                  <a:cubicBezTo>
                    <a:pt x="2242297" y="23516"/>
                    <a:pt x="2247454" y="35965"/>
                    <a:pt x="2247454" y="48947"/>
                  </a:cubicBezTo>
                  <a:lnTo>
                    <a:pt x="2247454" y="647262"/>
                  </a:lnTo>
                  <a:cubicBezTo>
                    <a:pt x="2247454" y="660244"/>
                    <a:pt x="2242297" y="672694"/>
                    <a:pt x="2233118" y="681873"/>
                  </a:cubicBezTo>
                  <a:cubicBezTo>
                    <a:pt x="2223939" y="691052"/>
                    <a:pt x="2211489" y="696209"/>
                    <a:pt x="2198507" y="696209"/>
                  </a:cubicBezTo>
                  <a:lnTo>
                    <a:pt x="48947" y="696209"/>
                  </a:lnTo>
                  <a:cubicBezTo>
                    <a:pt x="35965" y="696209"/>
                    <a:pt x="23516" y="691052"/>
                    <a:pt x="14336" y="681873"/>
                  </a:cubicBezTo>
                  <a:cubicBezTo>
                    <a:pt x="5157" y="672694"/>
                    <a:pt x="0" y="660244"/>
                    <a:pt x="0" y="647262"/>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4" name="TextBox 4"/>
            <p:cNvSpPr txBox="1"/>
            <p:nvPr/>
          </p:nvSpPr>
          <p:spPr>
            <a:xfrm>
              <a:off x="0" y="-47625"/>
              <a:ext cx="2247454" cy="743834"/>
            </a:xfrm>
            <a:prstGeom prst="rect">
              <a:avLst/>
            </a:prstGeom>
          </p:spPr>
          <p:txBody>
            <a:bodyPr lIns="50800" tIns="50800" rIns="50800" bIns="50800" rtlCol="0" anchor="ctr"/>
            <a:lstStyle/>
            <a:p>
              <a:pPr algn="ctr">
                <a:lnSpc>
                  <a:spcPts val="3499"/>
                </a:lnSpc>
                <a:spcBef>
                  <a:spcPct val="0"/>
                </a:spcBef>
              </a:pPr>
              <a:endParaRPr/>
            </a:p>
          </p:txBody>
        </p:sp>
      </p:grpSp>
      <p:grpSp>
        <p:nvGrpSpPr>
          <p:cNvPr id="5" name="Group 5"/>
          <p:cNvGrpSpPr/>
          <p:nvPr/>
        </p:nvGrpSpPr>
        <p:grpSpPr>
          <a:xfrm>
            <a:off x="759413" y="5677525"/>
            <a:ext cx="7908496" cy="2826936"/>
            <a:chOff x="0" y="0"/>
            <a:chExt cx="2247454" cy="803365"/>
          </a:xfrm>
        </p:grpSpPr>
        <p:sp>
          <p:nvSpPr>
            <p:cNvPr id="6" name="Freeform 6"/>
            <p:cNvSpPr/>
            <p:nvPr/>
          </p:nvSpPr>
          <p:spPr>
            <a:xfrm>
              <a:off x="0" y="0"/>
              <a:ext cx="2247454" cy="803365"/>
            </a:xfrm>
            <a:custGeom>
              <a:avLst/>
              <a:gdLst/>
              <a:ahLst/>
              <a:cxnLst/>
              <a:rect l="l" t="t" r="r" b="b"/>
              <a:pathLst>
                <a:path w="2247454" h="803365">
                  <a:moveTo>
                    <a:pt x="48947" y="0"/>
                  </a:moveTo>
                  <a:lnTo>
                    <a:pt x="2198507" y="0"/>
                  </a:lnTo>
                  <a:cubicBezTo>
                    <a:pt x="2211489" y="0"/>
                    <a:pt x="2223939" y="5157"/>
                    <a:pt x="2233118" y="14336"/>
                  </a:cubicBezTo>
                  <a:cubicBezTo>
                    <a:pt x="2242297" y="23516"/>
                    <a:pt x="2247454" y="35965"/>
                    <a:pt x="2247454" y="48947"/>
                  </a:cubicBezTo>
                  <a:lnTo>
                    <a:pt x="2247454" y="754418"/>
                  </a:lnTo>
                  <a:cubicBezTo>
                    <a:pt x="2247454" y="767399"/>
                    <a:pt x="2242297" y="779849"/>
                    <a:pt x="2233118" y="789029"/>
                  </a:cubicBezTo>
                  <a:cubicBezTo>
                    <a:pt x="2223939" y="798208"/>
                    <a:pt x="2211489" y="803365"/>
                    <a:pt x="2198507" y="803365"/>
                  </a:cubicBezTo>
                  <a:lnTo>
                    <a:pt x="48947" y="803365"/>
                  </a:lnTo>
                  <a:cubicBezTo>
                    <a:pt x="35965" y="803365"/>
                    <a:pt x="23516" y="798208"/>
                    <a:pt x="14336" y="789029"/>
                  </a:cubicBezTo>
                  <a:cubicBezTo>
                    <a:pt x="5157" y="779849"/>
                    <a:pt x="0" y="767399"/>
                    <a:pt x="0" y="754418"/>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7" name="TextBox 7"/>
            <p:cNvSpPr txBox="1"/>
            <p:nvPr/>
          </p:nvSpPr>
          <p:spPr>
            <a:xfrm>
              <a:off x="0" y="-47625"/>
              <a:ext cx="2247454" cy="850990"/>
            </a:xfrm>
            <a:prstGeom prst="rect">
              <a:avLst/>
            </a:prstGeom>
          </p:spPr>
          <p:txBody>
            <a:bodyPr lIns="50800" tIns="50800" rIns="50800" bIns="50800" rtlCol="0" anchor="ctr"/>
            <a:lstStyle/>
            <a:p>
              <a:pPr algn="ctr">
                <a:lnSpc>
                  <a:spcPts val="3499"/>
                </a:lnSpc>
                <a:spcBef>
                  <a:spcPct val="0"/>
                </a:spcBef>
              </a:pPr>
              <a:endParaRPr/>
            </a:p>
          </p:txBody>
        </p:sp>
      </p:grpSp>
      <p:sp>
        <p:nvSpPr>
          <p:cNvPr id="8" name="Freeform 8"/>
          <p:cNvSpPr/>
          <p:nvPr/>
        </p:nvSpPr>
        <p:spPr>
          <a:xfrm>
            <a:off x="1500377" y="9521731"/>
            <a:ext cx="1923768" cy="399606"/>
          </a:xfrm>
          <a:custGeom>
            <a:avLst/>
            <a:gdLst/>
            <a:ahLst/>
            <a:cxnLst/>
            <a:rect l="l" t="t" r="r" b="b"/>
            <a:pathLst>
              <a:path w="1923768" h="399606">
                <a:moveTo>
                  <a:pt x="0" y="0"/>
                </a:moveTo>
                <a:lnTo>
                  <a:pt x="1923767" y="0"/>
                </a:lnTo>
                <a:lnTo>
                  <a:pt x="1923767" y="399606"/>
                </a:lnTo>
                <a:lnTo>
                  <a:pt x="0" y="399606"/>
                </a:lnTo>
                <a:lnTo>
                  <a:pt x="0" y="0"/>
                </a:lnTo>
                <a:close/>
              </a:path>
            </a:pathLst>
          </a:custGeom>
          <a:blipFill>
            <a:blip r:embed="rId2">
              <a:extLst>
                <a:ext uri="{96DAC541-7B7A-43D3-8B79-37D633B846F1}">
                  <asvg:svgBlip xmlns:asvg="http://schemas.microsoft.com/office/drawing/2016/SVG/main" r:embed="rId3"/>
                </a:ext>
              </a:extLst>
            </a:blip>
            <a:stretch>
              <a:fillRect b="-310516"/>
            </a:stretch>
          </a:blipFill>
        </p:spPr>
        <p:txBody>
          <a:bodyPr/>
          <a:lstStyle/>
          <a:p>
            <a:endParaRPr lang="en-US"/>
          </a:p>
        </p:txBody>
      </p:sp>
      <p:sp>
        <p:nvSpPr>
          <p:cNvPr id="9" name="TextBox 9"/>
          <p:cNvSpPr txBox="1"/>
          <p:nvPr/>
        </p:nvSpPr>
        <p:spPr>
          <a:xfrm>
            <a:off x="1389028" y="2858479"/>
            <a:ext cx="6734478" cy="250126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Categorical Imperative:</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Always treat people as ends in themselves, never as mere means.</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Autonomy and rationality make individuals deserving of respect.</a:t>
            </a:r>
          </a:p>
          <a:p>
            <a:pPr algn="l">
              <a:lnSpc>
                <a:spcPts val="3359"/>
              </a:lnSpc>
              <a:spcBef>
                <a:spcPct val="0"/>
              </a:spcBef>
            </a:pPr>
            <a:endParaRPr lang="en-US" sz="2400" b="1">
              <a:solidFill>
                <a:srgbClr val="1D1B1A"/>
              </a:solidFill>
              <a:latin typeface="Open Sauce Bold"/>
              <a:ea typeface="Open Sauce Bold"/>
              <a:cs typeface="Open Sauce Bold"/>
              <a:sym typeface="Open Sauce Bold"/>
            </a:endParaRPr>
          </a:p>
        </p:txBody>
      </p:sp>
      <p:sp>
        <p:nvSpPr>
          <p:cNvPr id="10" name="TextBox 10"/>
          <p:cNvSpPr txBox="1"/>
          <p:nvPr/>
        </p:nvSpPr>
        <p:spPr>
          <a:xfrm>
            <a:off x="1389028" y="5848620"/>
            <a:ext cx="6734478" cy="292036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Moral Luck:</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Morality is sometimes shaped by factors outside our control (e.g., circumstances, outcomes, upbringing).</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Raises questions about how much blame or praise one deserves.</a:t>
            </a:r>
          </a:p>
          <a:p>
            <a:pPr algn="l">
              <a:lnSpc>
                <a:spcPts val="3359"/>
              </a:lnSpc>
              <a:spcBef>
                <a:spcPct val="0"/>
              </a:spcBef>
            </a:pPr>
            <a:endParaRPr lang="en-US" sz="2400" b="1">
              <a:solidFill>
                <a:srgbClr val="1D1B1A"/>
              </a:solidFill>
              <a:latin typeface="Open Sauce Bold"/>
              <a:ea typeface="Open Sauce Bold"/>
              <a:cs typeface="Open Sauce Bold"/>
              <a:sym typeface="Open Sauce Bold"/>
            </a:endParaRPr>
          </a:p>
        </p:txBody>
      </p:sp>
      <p:grpSp>
        <p:nvGrpSpPr>
          <p:cNvPr id="11" name="Group 11"/>
          <p:cNvGrpSpPr/>
          <p:nvPr/>
        </p:nvGrpSpPr>
        <p:grpSpPr>
          <a:xfrm>
            <a:off x="1028700" y="1013792"/>
            <a:ext cx="16227262" cy="889871"/>
            <a:chOff x="0" y="0"/>
            <a:chExt cx="4273847" cy="234369"/>
          </a:xfrm>
        </p:grpSpPr>
        <p:sp>
          <p:nvSpPr>
            <p:cNvPr id="12" name="Freeform 12"/>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13" name="TextBox 13"/>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14" name="Group 14"/>
          <p:cNvGrpSpPr/>
          <p:nvPr/>
        </p:nvGrpSpPr>
        <p:grpSpPr>
          <a:xfrm>
            <a:off x="9642585" y="1085095"/>
            <a:ext cx="2917864" cy="747265"/>
            <a:chOff x="0" y="0"/>
            <a:chExt cx="768491" cy="196811"/>
          </a:xfrm>
        </p:grpSpPr>
        <p:sp>
          <p:nvSpPr>
            <p:cNvPr id="15" name="Freeform 15"/>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16" name="TextBox 16"/>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17" name="Group 17"/>
          <p:cNvGrpSpPr/>
          <p:nvPr/>
        </p:nvGrpSpPr>
        <p:grpSpPr>
          <a:xfrm>
            <a:off x="6827792" y="1085095"/>
            <a:ext cx="3070808" cy="794212"/>
            <a:chOff x="0" y="0"/>
            <a:chExt cx="808772" cy="209175"/>
          </a:xfrm>
        </p:grpSpPr>
        <p:sp>
          <p:nvSpPr>
            <p:cNvPr id="18" name="Freeform 18"/>
            <p:cNvSpPr/>
            <p:nvPr/>
          </p:nvSpPr>
          <p:spPr>
            <a:xfrm>
              <a:off x="0" y="0"/>
              <a:ext cx="808772" cy="209175"/>
            </a:xfrm>
            <a:custGeom>
              <a:avLst/>
              <a:gdLst/>
              <a:ahLst/>
              <a:cxnLst/>
              <a:rect l="l" t="t" r="r" b="b"/>
              <a:pathLst>
                <a:path w="808772" h="209175">
                  <a:moveTo>
                    <a:pt x="104588" y="0"/>
                  </a:moveTo>
                  <a:lnTo>
                    <a:pt x="704185" y="0"/>
                  </a:lnTo>
                  <a:cubicBezTo>
                    <a:pt x="731923" y="0"/>
                    <a:pt x="758525" y="11019"/>
                    <a:pt x="778139" y="30633"/>
                  </a:cubicBezTo>
                  <a:cubicBezTo>
                    <a:pt x="797753" y="50247"/>
                    <a:pt x="808772" y="76849"/>
                    <a:pt x="808772" y="104588"/>
                  </a:cubicBezTo>
                  <a:lnTo>
                    <a:pt x="808772" y="104588"/>
                  </a:lnTo>
                  <a:cubicBezTo>
                    <a:pt x="808772" y="132326"/>
                    <a:pt x="797753" y="158928"/>
                    <a:pt x="778139" y="178542"/>
                  </a:cubicBezTo>
                  <a:cubicBezTo>
                    <a:pt x="758525" y="198156"/>
                    <a:pt x="731923" y="209175"/>
                    <a:pt x="704185" y="209175"/>
                  </a:cubicBezTo>
                  <a:lnTo>
                    <a:pt x="104588" y="209175"/>
                  </a:lnTo>
                  <a:cubicBezTo>
                    <a:pt x="76849" y="209175"/>
                    <a:pt x="50247" y="198156"/>
                    <a:pt x="30633" y="178542"/>
                  </a:cubicBezTo>
                  <a:cubicBezTo>
                    <a:pt x="11019" y="158928"/>
                    <a:pt x="0" y="132326"/>
                    <a:pt x="0" y="104588"/>
                  </a:cubicBezTo>
                  <a:lnTo>
                    <a:pt x="0" y="104588"/>
                  </a:lnTo>
                  <a:cubicBezTo>
                    <a:pt x="0" y="76849"/>
                    <a:pt x="11019" y="50247"/>
                    <a:pt x="30633" y="30633"/>
                  </a:cubicBezTo>
                  <a:cubicBezTo>
                    <a:pt x="50247" y="11019"/>
                    <a:pt x="76849" y="0"/>
                    <a:pt x="104588" y="0"/>
                  </a:cubicBezTo>
                  <a:close/>
                </a:path>
              </a:pathLst>
            </a:custGeom>
            <a:solidFill>
              <a:srgbClr val="FFFFFF"/>
            </a:solidFill>
          </p:spPr>
          <p:txBody>
            <a:bodyPr/>
            <a:lstStyle/>
            <a:p>
              <a:endParaRPr lang="en-US"/>
            </a:p>
          </p:txBody>
        </p:sp>
        <p:sp>
          <p:nvSpPr>
            <p:cNvPr id="19" name="TextBox 19"/>
            <p:cNvSpPr txBox="1"/>
            <p:nvPr/>
          </p:nvSpPr>
          <p:spPr>
            <a:xfrm>
              <a:off x="0" y="-47625"/>
              <a:ext cx="808772" cy="256800"/>
            </a:xfrm>
            <a:prstGeom prst="rect">
              <a:avLst/>
            </a:prstGeom>
          </p:spPr>
          <p:txBody>
            <a:bodyPr lIns="50800" tIns="50800" rIns="50800" bIns="50800" rtlCol="0" anchor="ctr"/>
            <a:lstStyle/>
            <a:p>
              <a:pPr algn="ctr">
                <a:lnSpc>
                  <a:spcPts val="3499"/>
                </a:lnSpc>
                <a:spcBef>
                  <a:spcPct val="0"/>
                </a:spcBef>
              </a:pPr>
              <a:r>
                <a:rPr lang="en-US" sz="2499">
                  <a:solidFill>
                    <a:srgbClr val="000000"/>
                  </a:solidFill>
                  <a:latin typeface="Open Sauce"/>
                  <a:ea typeface="Open Sauce"/>
                  <a:cs typeface="Open Sauce"/>
                  <a:sym typeface="Open Sauce"/>
                </a:rPr>
                <a:t>Unit 2</a:t>
              </a:r>
            </a:p>
          </p:txBody>
        </p:sp>
      </p:grpSp>
      <p:sp>
        <p:nvSpPr>
          <p:cNvPr id="20" name="Freeform 20"/>
          <p:cNvSpPr/>
          <p:nvPr/>
        </p:nvSpPr>
        <p:spPr>
          <a:xfrm>
            <a:off x="15689795"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1" name="Group 21"/>
          <p:cNvGrpSpPr/>
          <p:nvPr/>
        </p:nvGrpSpPr>
        <p:grpSpPr>
          <a:xfrm>
            <a:off x="16366091" y="1013792"/>
            <a:ext cx="889871" cy="88987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23" name="TextBox 23"/>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24" name="Group 24"/>
          <p:cNvGrpSpPr/>
          <p:nvPr/>
        </p:nvGrpSpPr>
        <p:grpSpPr>
          <a:xfrm>
            <a:off x="4099508" y="1085095"/>
            <a:ext cx="2917864" cy="747265"/>
            <a:chOff x="0" y="0"/>
            <a:chExt cx="768491" cy="196811"/>
          </a:xfrm>
        </p:grpSpPr>
        <p:sp>
          <p:nvSpPr>
            <p:cNvPr id="25" name="Freeform 25"/>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6" name="TextBox 26"/>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1</a:t>
              </a:r>
            </a:p>
          </p:txBody>
        </p:sp>
      </p:grpSp>
      <p:grpSp>
        <p:nvGrpSpPr>
          <p:cNvPr id="27" name="Group 27"/>
          <p:cNvGrpSpPr/>
          <p:nvPr/>
        </p:nvGrpSpPr>
        <p:grpSpPr>
          <a:xfrm>
            <a:off x="1450028" y="1085095"/>
            <a:ext cx="2917864" cy="747265"/>
            <a:chOff x="0" y="0"/>
            <a:chExt cx="768491" cy="196811"/>
          </a:xfrm>
        </p:grpSpPr>
        <p:sp>
          <p:nvSpPr>
            <p:cNvPr id="28" name="Freeform 28"/>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9" name="TextBox 29"/>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grpSp>
        <p:nvGrpSpPr>
          <p:cNvPr id="30" name="Group 30"/>
          <p:cNvGrpSpPr/>
          <p:nvPr/>
        </p:nvGrpSpPr>
        <p:grpSpPr>
          <a:xfrm>
            <a:off x="12205557" y="1039567"/>
            <a:ext cx="3340773" cy="864096"/>
            <a:chOff x="0" y="0"/>
            <a:chExt cx="879874" cy="227581"/>
          </a:xfrm>
        </p:grpSpPr>
        <p:sp>
          <p:nvSpPr>
            <p:cNvPr id="31" name="Freeform 31"/>
            <p:cNvSpPr/>
            <p:nvPr/>
          </p:nvSpPr>
          <p:spPr>
            <a:xfrm>
              <a:off x="0" y="0"/>
              <a:ext cx="879874" cy="227581"/>
            </a:xfrm>
            <a:custGeom>
              <a:avLst/>
              <a:gdLst/>
              <a:ahLst/>
              <a:cxnLst/>
              <a:rect l="l" t="t" r="r" b="b"/>
              <a:pathLst>
                <a:path w="879874" h="227581">
                  <a:moveTo>
                    <a:pt x="113790" y="0"/>
                  </a:moveTo>
                  <a:lnTo>
                    <a:pt x="766084" y="0"/>
                  </a:lnTo>
                  <a:cubicBezTo>
                    <a:pt x="828929" y="0"/>
                    <a:pt x="879874" y="50946"/>
                    <a:pt x="879874" y="113790"/>
                  </a:cubicBezTo>
                  <a:lnTo>
                    <a:pt x="879874" y="113790"/>
                  </a:lnTo>
                  <a:cubicBezTo>
                    <a:pt x="879874" y="143969"/>
                    <a:pt x="867886" y="172912"/>
                    <a:pt x="846546" y="194252"/>
                  </a:cubicBezTo>
                  <a:cubicBezTo>
                    <a:pt x="825206" y="215592"/>
                    <a:pt x="796263" y="227581"/>
                    <a:pt x="766084" y="227581"/>
                  </a:cubicBezTo>
                  <a:lnTo>
                    <a:pt x="113790" y="227581"/>
                  </a:lnTo>
                  <a:cubicBezTo>
                    <a:pt x="83611" y="227581"/>
                    <a:pt x="54668" y="215592"/>
                    <a:pt x="33328" y="194252"/>
                  </a:cubicBezTo>
                  <a:cubicBezTo>
                    <a:pt x="11989" y="172912"/>
                    <a:pt x="0" y="143969"/>
                    <a:pt x="0" y="113790"/>
                  </a:cubicBezTo>
                  <a:lnTo>
                    <a:pt x="0" y="113790"/>
                  </a:lnTo>
                  <a:cubicBezTo>
                    <a:pt x="0" y="83611"/>
                    <a:pt x="11989" y="54668"/>
                    <a:pt x="33328" y="33328"/>
                  </a:cubicBezTo>
                  <a:cubicBezTo>
                    <a:pt x="54668" y="11989"/>
                    <a:pt x="83611" y="0"/>
                    <a:pt x="113790" y="0"/>
                  </a:cubicBezTo>
                  <a:close/>
                </a:path>
              </a:pathLst>
            </a:custGeom>
            <a:solidFill>
              <a:srgbClr val="000000"/>
            </a:solidFill>
          </p:spPr>
          <p:txBody>
            <a:bodyPr/>
            <a:lstStyle/>
            <a:p>
              <a:endParaRPr lang="en-US"/>
            </a:p>
          </p:txBody>
        </p:sp>
        <p:sp>
          <p:nvSpPr>
            <p:cNvPr id="32" name="TextBox 32"/>
            <p:cNvSpPr txBox="1"/>
            <p:nvPr/>
          </p:nvSpPr>
          <p:spPr>
            <a:xfrm>
              <a:off x="0" y="-47625"/>
              <a:ext cx="879874" cy="275206"/>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4</a:t>
              </a:r>
            </a:p>
          </p:txBody>
        </p:sp>
      </p:gr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2019" y="2693631"/>
            <a:ext cx="7908496" cy="2449869"/>
            <a:chOff x="0" y="0"/>
            <a:chExt cx="2247454" cy="696209"/>
          </a:xfrm>
        </p:grpSpPr>
        <p:sp>
          <p:nvSpPr>
            <p:cNvPr id="3" name="Freeform 3"/>
            <p:cNvSpPr/>
            <p:nvPr/>
          </p:nvSpPr>
          <p:spPr>
            <a:xfrm>
              <a:off x="0" y="0"/>
              <a:ext cx="2247454" cy="696209"/>
            </a:xfrm>
            <a:custGeom>
              <a:avLst/>
              <a:gdLst/>
              <a:ahLst/>
              <a:cxnLst/>
              <a:rect l="l" t="t" r="r" b="b"/>
              <a:pathLst>
                <a:path w="2247454" h="696209">
                  <a:moveTo>
                    <a:pt x="48947" y="0"/>
                  </a:moveTo>
                  <a:lnTo>
                    <a:pt x="2198507" y="0"/>
                  </a:lnTo>
                  <a:cubicBezTo>
                    <a:pt x="2211489" y="0"/>
                    <a:pt x="2223939" y="5157"/>
                    <a:pt x="2233118" y="14336"/>
                  </a:cubicBezTo>
                  <a:cubicBezTo>
                    <a:pt x="2242297" y="23516"/>
                    <a:pt x="2247454" y="35965"/>
                    <a:pt x="2247454" y="48947"/>
                  </a:cubicBezTo>
                  <a:lnTo>
                    <a:pt x="2247454" y="647262"/>
                  </a:lnTo>
                  <a:cubicBezTo>
                    <a:pt x="2247454" y="660244"/>
                    <a:pt x="2242297" y="672694"/>
                    <a:pt x="2233118" y="681873"/>
                  </a:cubicBezTo>
                  <a:cubicBezTo>
                    <a:pt x="2223939" y="691052"/>
                    <a:pt x="2211489" y="696209"/>
                    <a:pt x="2198507" y="696209"/>
                  </a:cubicBezTo>
                  <a:lnTo>
                    <a:pt x="48947" y="696209"/>
                  </a:lnTo>
                  <a:cubicBezTo>
                    <a:pt x="35965" y="696209"/>
                    <a:pt x="23516" y="691052"/>
                    <a:pt x="14336" y="681873"/>
                  </a:cubicBezTo>
                  <a:cubicBezTo>
                    <a:pt x="5157" y="672694"/>
                    <a:pt x="0" y="660244"/>
                    <a:pt x="0" y="647262"/>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4" name="TextBox 4"/>
            <p:cNvSpPr txBox="1"/>
            <p:nvPr/>
          </p:nvSpPr>
          <p:spPr>
            <a:xfrm>
              <a:off x="0" y="-47625"/>
              <a:ext cx="2247454" cy="743834"/>
            </a:xfrm>
            <a:prstGeom prst="rect">
              <a:avLst/>
            </a:prstGeom>
          </p:spPr>
          <p:txBody>
            <a:bodyPr lIns="50800" tIns="50800" rIns="50800" bIns="50800" rtlCol="0" anchor="ctr"/>
            <a:lstStyle/>
            <a:p>
              <a:pPr algn="ctr">
                <a:lnSpc>
                  <a:spcPts val="3499"/>
                </a:lnSpc>
                <a:spcBef>
                  <a:spcPct val="0"/>
                </a:spcBef>
              </a:pPr>
              <a:endParaRPr/>
            </a:p>
          </p:txBody>
        </p:sp>
      </p:grpSp>
      <p:grpSp>
        <p:nvGrpSpPr>
          <p:cNvPr id="5" name="Group 5"/>
          <p:cNvGrpSpPr/>
          <p:nvPr/>
        </p:nvGrpSpPr>
        <p:grpSpPr>
          <a:xfrm>
            <a:off x="9144000" y="2693631"/>
            <a:ext cx="8513275" cy="3835249"/>
            <a:chOff x="0" y="0"/>
            <a:chExt cx="2447122" cy="1102434"/>
          </a:xfrm>
        </p:grpSpPr>
        <p:sp>
          <p:nvSpPr>
            <p:cNvPr id="6" name="Freeform 6"/>
            <p:cNvSpPr/>
            <p:nvPr/>
          </p:nvSpPr>
          <p:spPr>
            <a:xfrm>
              <a:off x="0" y="0"/>
              <a:ext cx="2447122" cy="1102434"/>
            </a:xfrm>
            <a:custGeom>
              <a:avLst/>
              <a:gdLst/>
              <a:ahLst/>
              <a:cxnLst/>
              <a:rect l="l" t="t" r="r" b="b"/>
              <a:pathLst>
                <a:path w="2447122" h="1102434">
                  <a:moveTo>
                    <a:pt x="90939" y="0"/>
                  </a:moveTo>
                  <a:lnTo>
                    <a:pt x="2356183" y="0"/>
                  </a:lnTo>
                  <a:cubicBezTo>
                    <a:pt x="2380301" y="0"/>
                    <a:pt x="2403432" y="9581"/>
                    <a:pt x="2420487" y="26636"/>
                  </a:cubicBezTo>
                  <a:cubicBezTo>
                    <a:pt x="2437541" y="43690"/>
                    <a:pt x="2447122" y="66821"/>
                    <a:pt x="2447122" y="90939"/>
                  </a:cubicBezTo>
                  <a:lnTo>
                    <a:pt x="2447122" y="1011494"/>
                  </a:lnTo>
                  <a:cubicBezTo>
                    <a:pt x="2447122" y="1035613"/>
                    <a:pt x="2437541" y="1058744"/>
                    <a:pt x="2420487" y="1075798"/>
                  </a:cubicBezTo>
                  <a:cubicBezTo>
                    <a:pt x="2403432" y="1092853"/>
                    <a:pt x="2380301" y="1102434"/>
                    <a:pt x="2356183" y="1102434"/>
                  </a:cubicBezTo>
                  <a:lnTo>
                    <a:pt x="90939" y="1102434"/>
                  </a:lnTo>
                  <a:cubicBezTo>
                    <a:pt x="66821" y="1102434"/>
                    <a:pt x="43690" y="1092853"/>
                    <a:pt x="26636" y="1075798"/>
                  </a:cubicBezTo>
                  <a:cubicBezTo>
                    <a:pt x="9581" y="1058744"/>
                    <a:pt x="0" y="1035613"/>
                    <a:pt x="0" y="1011494"/>
                  </a:cubicBezTo>
                  <a:lnTo>
                    <a:pt x="0" y="90939"/>
                  </a:lnTo>
                  <a:cubicBezTo>
                    <a:pt x="0" y="66821"/>
                    <a:pt x="9581" y="43690"/>
                    <a:pt x="26636" y="26636"/>
                  </a:cubicBezTo>
                  <a:cubicBezTo>
                    <a:pt x="43690" y="9581"/>
                    <a:pt x="66821" y="0"/>
                    <a:pt x="90939" y="0"/>
                  </a:cubicBezTo>
                  <a:close/>
                </a:path>
              </a:pathLst>
            </a:custGeom>
            <a:solidFill>
              <a:srgbClr val="1D1B1A"/>
            </a:solidFill>
            <a:ln cap="rnd">
              <a:noFill/>
              <a:prstDash val="solid"/>
              <a:round/>
            </a:ln>
          </p:spPr>
          <p:txBody>
            <a:bodyPr/>
            <a:lstStyle/>
            <a:p>
              <a:endParaRPr lang="en-US"/>
            </a:p>
          </p:txBody>
        </p:sp>
        <p:sp>
          <p:nvSpPr>
            <p:cNvPr id="7" name="TextBox 7"/>
            <p:cNvSpPr txBox="1"/>
            <p:nvPr/>
          </p:nvSpPr>
          <p:spPr>
            <a:xfrm>
              <a:off x="0" y="-47625"/>
              <a:ext cx="2447122" cy="1150059"/>
            </a:xfrm>
            <a:prstGeom prst="rect">
              <a:avLst/>
            </a:prstGeom>
          </p:spPr>
          <p:txBody>
            <a:bodyPr lIns="50800" tIns="50800" rIns="50800" bIns="50800" rtlCol="0" anchor="ctr"/>
            <a:lstStyle/>
            <a:p>
              <a:pPr algn="ctr">
                <a:lnSpc>
                  <a:spcPts val="3499"/>
                </a:lnSpc>
                <a:spcBef>
                  <a:spcPct val="0"/>
                </a:spcBef>
              </a:pPr>
              <a:endParaRPr/>
            </a:p>
          </p:txBody>
        </p:sp>
      </p:grpSp>
      <p:grpSp>
        <p:nvGrpSpPr>
          <p:cNvPr id="8" name="Group 8"/>
          <p:cNvGrpSpPr/>
          <p:nvPr/>
        </p:nvGrpSpPr>
        <p:grpSpPr>
          <a:xfrm>
            <a:off x="802019" y="5494438"/>
            <a:ext cx="7908496" cy="3717667"/>
            <a:chOff x="0" y="0"/>
            <a:chExt cx="2247454" cy="1056495"/>
          </a:xfrm>
        </p:grpSpPr>
        <p:sp>
          <p:nvSpPr>
            <p:cNvPr id="9" name="Freeform 9"/>
            <p:cNvSpPr/>
            <p:nvPr/>
          </p:nvSpPr>
          <p:spPr>
            <a:xfrm>
              <a:off x="0" y="0"/>
              <a:ext cx="2247454" cy="1056495"/>
            </a:xfrm>
            <a:custGeom>
              <a:avLst/>
              <a:gdLst/>
              <a:ahLst/>
              <a:cxnLst/>
              <a:rect l="l" t="t" r="r" b="b"/>
              <a:pathLst>
                <a:path w="2247454" h="1056495">
                  <a:moveTo>
                    <a:pt x="48947" y="0"/>
                  </a:moveTo>
                  <a:lnTo>
                    <a:pt x="2198507" y="0"/>
                  </a:lnTo>
                  <a:cubicBezTo>
                    <a:pt x="2211489" y="0"/>
                    <a:pt x="2223939" y="5157"/>
                    <a:pt x="2233118" y="14336"/>
                  </a:cubicBezTo>
                  <a:cubicBezTo>
                    <a:pt x="2242297" y="23516"/>
                    <a:pt x="2247454" y="35965"/>
                    <a:pt x="2247454" y="48947"/>
                  </a:cubicBezTo>
                  <a:lnTo>
                    <a:pt x="2247454" y="1007548"/>
                  </a:lnTo>
                  <a:cubicBezTo>
                    <a:pt x="2247454" y="1020530"/>
                    <a:pt x="2242297" y="1032979"/>
                    <a:pt x="2233118" y="1042159"/>
                  </a:cubicBezTo>
                  <a:cubicBezTo>
                    <a:pt x="2223939" y="1051338"/>
                    <a:pt x="2211489" y="1056495"/>
                    <a:pt x="2198507" y="1056495"/>
                  </a:cubicBezTo>
                  <a:lnTo>
                    <a:pt x="48947" y="1056495"/>
                  </a:lnTo>
                  <a:cubicBezTo>
                    <a:pt x="35965" y="1056495"/>
                    <a:pt x="23516" y="1051338"/>
                    <a:pt x="14336" y="1042159"/>
                  </a:cubicBezTo>
                  <a:cubicBezTo>
                    <a:pt x="5157" y="1032979"/>
                    <a:pt x="0" y="1020530"/>
                    <a:pt x="0" y="1007548"/>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10" name="TextBox 10"/>
            <p:cNvSpPr txBox="1"/>
            <p:nvPr/>
          </p:nvSpPr>
          <p:spPr>
            <a:xfrm>
              <a:off x="0" y="-47625"/>
              <a:ext cx="2247454" cy="1104120"/>
            </a:xfrm>
            <a:prstGeom prst="rect">
              <a:avLst/>
            </a:prstGeom>
          </p:spPr>
          <p:txBody>
            <a:bodyPr lIns="50800" tIns="50800" rIns="50800" bIns="50800" rtlCol="0" anchor="ctr"/>
            <a:lstStyle/>
            <a:p>
              <a:pPr algn="ctr">
                <a:lnSpc>
                  <a:spcPts val="3499"/>
                </a:lnSpc>
                <a:spcBef>
                  <a:spcPct val="0"/>
                </a:spcBef>
              </a:pPr>
              <a:endParaRPr/>
            </a:p>
          </p:txBody>
        </p:sp>
      </p:grpSp>
      <p:sp>
        <p:nvSpPr>
          <p:cNvPr id="11" name="Freeform 11"/>
          <p:cNvSpPr/>
          <p:nvPr/>
        </p:nvSpPr>
        <p:spPr>
          <a:xfrm>
            <a:off x="1500377" y="9521731"/>
            <a:ext cx="1923768" cy="399606"/>
          </a:xfrm>
          <a:custGeom>
            <a:avLst/>
            <a:gdLst/>
            <a:ahLst/>
            <a:cxnLst/>
            <a:rect l="l" t="t" r="r" b="b"/>
            <a:pathLst>
              <a:path w="1923768" h="399606">
                <a:moveTo>
                  <a:pt x="0" y="0"/>
                </a:moveTo>
                <a:lnTo>
                  <a:pt x="1923767" y="0"/>
                </a:lnTo>
                <a:lnTo>
                  <a:pt x="1923767" y="399606"/>
                </a:lnTo>
                <a:lnTo>
                  <a:pt x="0" y="399606"/>
                </a:lnTo>
                <a:lnTo>
                  <a:pt x="0" y="0"/>
                </a:lnTo>
                <a:close/>
              </a:path>
            </a:pathLst>
          </a:custGeom>
          <a:blipFill>
            <a:blip r:embed="rId2">
              <a:extLst>
                <a:ext uri="{96DAC541-7B7A-43D3-8B79-37D633B846F1}">
                  <asvg:svgBlip xmlns:asvg="http://schemas.microsoft.com/office/drawing/2016/SVG/main" r:embed="rId3"/>
                </a:ext>
              </a:extLst>
            </a:blip>
            <a:stretch>
              <a:fillRect b="-310516"/>
            </a:stretch>
          </a:blipFill>
        </p:spPr>
        <p:txBody>
          <a:bodyPr/>
          <a:lstStyle/>
          <a:p>
            <a:endParaRPr lang="en-US"/>
          </a:p>
        </p:txBody>
      </p:sp>
      <p:sp>
        <p:nvSpPr>
          <p:cNvPr id="12" name="Freeform 12"/>
          <p:cNvSpPr/>
          <p:nvPr/>
        </p:nvSpPr>
        <p:spPr>
          <a:xfrm>
            <a:off x="9672551" y="6685936"/>
            <a:ext cx="7634409" cy="3235400"/>
          </a:xfrm>
          <a:custGeom>
            <a:avLst/>
            <a:gdLst/>
            <a:ahLst/>
            <a:cxnLst/>
            <a:rect l="l" t="t" r="r" b="b"/>
            <a:pathLst>
              <a:path w="7634409" h="3235400">
                <a:moveTo>
                  <a:pt x="0" y="0"/>
                </a:moveTo>
                <a:lnTo>
                  <a:pt x="7634409" y="0"/>
                </a:lnTo>
                <a:lnTo>
                  <a:pt x="7634409" y="3235401"/>
                </a:lnTo>
                <a:lnTo>
                  <a:pt x="0" y="3235401"/>
                </a:lnTo>
                <a:lnTo>
                  <a:pt x="0" y="0"/>
                </a:lnTo>
                <a:close/>
              </a:path>
            </a:pathLst>
          </a:custGeom>
          <a:blipFill>
            <a:blip r:embed="rId4"/>
            <a:stretch>
              <a:fillRect/>
            </a:stretch>
          </a:blipFill>
        </p:spPr>
        <p:txBody>
          <a:bodyPr/>
          <a:lstStyle/>
          <a:p>
            <a:endParaRPr lang="en-US"/>
          </a:p>
        </p:txBody>
      </p:sp>
      <p:sp>
        <p:nvSpPr>
          <p:cNvPr id="13" name="TextBox 13"/>
          <p:cNvSpPr txBox="1"/>
          <p:nvPr/>
        </p:nvSpPr>
        <p:spPr>
          <a:xfrm>
            <a:off x="1389028" y="3061335"/>
            <a:ext cx="6734478" cy="166306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Simple and Complex Statements</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Data 400 is fun.</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Data 400 is fun and challening. </a:t>
            </a:r>
          </a:p>
          <a:p>
            <a:pPr algn="l">
              <a:lnSpc>
                <a:spcPts val="3359"/>
              </a:lnSpc>
              <a:spcBef>
                <a:spcPct val="0"/>
              </a:spcBef>
            </a:pPr>
            <a:endParaRPr lang="en-US" sz="2400" b="1">
              <a:solidFill>
                <a:srgbClr val="1D1B1A"/>
              </a:solidFill>
              <a:latin typeface="Open Sauce Bold"/>
              <a:ea typeface="Open Sauce Bold"/>
              <a:cs typeface="Open Sauce Bold"/>
              <a:sym typeface="Open Sauce Bold"/>
            </a:endParaRPr>
          </a:p>
        </p:txBody>
      </p:sp>
      <p:sp>
        <p:nvSpPr>
          <p:cNvPr id="14" name="TextBox 14"/>
          <p:cNvSpPr txBox="1"/>
          <p:nvPr/>
        </p:nvSpPr>
        <p:spPr>
          <a:xfrm>
            <a:off x="1389028" y="5659727"/>
            <a:ext cx="6734478" cy="292036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Logical Connectives</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 (Tilde): Negation (e.g., "Not, it is not the case that...")</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&amp; (Ampersand): Conjunction (e.g., "And, also, moreover...")</a:t>
            </a:r>
          </a:p>
          <a:p>
            <a:pPr marL="518160" lvl="1" indent="-259080" algn="l">
              <a:lnSpc>
                <a:spcPts val="3359"/>
              </a:lnSpc>
              <a:spcBef>
                <a:spcPct val="0"/>
              </a:spcBef>
              <a:buFont typeface="Arial"/>
              <a:buChar char="•"/>
            </a:pPr>
            <a:r>
              <a:rPr lang="en-US" sz="2400" b="1">
                <a:solidFill>
                  <a:srgbClr val="1D1B1A"/>
                </a:solidFill>
                <a:latin typeface="Open Sauce Bold"/>
                <a:ea typeface="Open Sauce Bold"/>
                <a:cs typeface="Open Sauce Bold"/>
                <a:sym typeface="Open Sauce Bold"/>
              </a:rPr>
              <a:t>˅ (Wedge): Disjunction (e.g., "Or, unless...")</a:t>
            </a:r>
          </a:p>
        </p:txBody>
      </p:sp>
      <p:sp>
        <p:nvSpPr>
          <p:cNvPr id="15" name="TextBox 15"/>
          <p:cNvSpPr txBox="1"/>
          <p:nvPr/>
        </p:nvSpPr>
        <p:spPr>
          <a:xfrm>
            <a:off x="9720210" y="2868004"/>
            <a:ext cx="7539090" cy="3674691"/>
          </a:xfrm>
          <a:prstGeom prst="rect">
            <a:avLst/>
          </a:prstGeom>
        </p:spPr>
        <p:txBody>
          <a:bodyPr lIns="0" tIns="0" rIns="0" bIns="0" rtlCol="0" anchor="t">
            <a:spAutoFit/>
          </a:bodyPr>
          <a:lstStyle/>
          <a:p>
            <a:pPr algn="l">
              <a:lnSpc>
                <a:spcPts val="3292"/>
              </a:lnSpc>
            </a:pPr>
            <a:r>
              <a:rPr lang="en-US" sz="2351" b="1">
                <a:solidFill>
                  <a:srgbClr val="FFFFFF"/>
                </a:solidFill>
                <a:latin typeface="Open Sauce Bold"/>
                <a:ea typeface="Open Sauce Bold"/>
                <a:cs typeface="Open Sauce Bold"/>
                <a:sym typeface="Open Sauce Bold"/>
              </a:rPr>
              <a:t>Truth Tables</a:t>
            </a:r>
          </a:p>
          <a:p>
            <a:pPr marL="507779" lvl="1" indent="-253889" algn="l">
              <a:lnSpc>
                <a:spcPts val="3292"/>
              </a:lnSpc>
              <a:buFont typeface="Arial"/>
              <a:buChar char="•"/>
            </a:pPr>
            <a:r>
              <a:rPr lang="en-US" sz="2351" b="1">
                <a:solidFill>
                  <a:srgbClr val="FFFFFF"/>
                </a:solidFill>
                <a:latin typeface="Open Sauce Bold"/>
                <a:ea typeface="Open Sauce Bold"/>
                <a:cs typeface="Open Sauce Bold"/>
                <a:sym typeface="Open Sauce Bold"/>
              </a:rPr>
              <a:t>shows the truth values of a complex statement for every possible combination of its simple components.</a:t>
            </a:r>
          </a:p>
          <a:p>
            <a:pPr marL="507779" lvl="1" indent="-253889" algn="l">
              <a:lnSpc>
                <a:spcPts val="3292"/>
              </a:lnSpc>
              <a:buFont typeface="Arial"/>
              <a:buChar char="•"/>
            </a:pPr>
            <a:r>
              <a:rPr lang="en-US" sz="2351" b="1">
                <a:solidFill>
                  <a:srgbClr val="FFFFFF"/>
                </a:solidFill>
                <a:latin typeface="Open Sauce Bold"/>
                <a:ea typeface="Open Sauce Bold"/>
                <a:cs typeface="Open Sauce Bold"/>
                <a:sym typeface="Open Sauce Bold"/>
              </a:rPr>
              <a:t>Tautology: Always true.</a:t>
            </a:r>
          </a:p>
          <a:p>
            <a:pPr marL="507779" lvl="1" indent="-253889" algn="l">
              <a:lnSpc>
                <a:spcPts val="3292"/>
              </a:lnSpc>
              <a:buFont typeface="Arial"/>
              <a:buChar char="•"/>
            </a:pPr>
            <a:r>
              <a:rPr lang="en-US" sz="2351" b="1">
                <a:solidFill>
                  <a:srgbClr val="FFFFFF"/>
                </a:solidFill>
                <a:latin typeface="Open Sauce Bold"/>
                <a:ea typeface="Open Sauce Bold"/>
                <a:cs typeface="Open Sauce Bold"/>
                <a:sym typeface="Open Sauce Bold"/>
              </a:rPr>
              <a:t>Self-Contradiction: Always false.</a:t>
            </a:r>
          </a:p>
          <a:p>
            <a:pPr marL="507779" lvl="1" indent="-253889" algn="l">
              <a:lnSpc>
                <a:spcPts val="3292"/>
              </a:lnSpc>
              <a:buFont typeface="Arial"/>
              <a:buChar char="•"/>
            </a:pPr>
            <a:r>
              <a:rPr lang="en-US" sz="2351" b="1">
                <a:solidFill>
                  <a:srgbClr val="FFFFFF"/>
                </a:solidFill>
                <a:latin typeface="Open Sauce Bold"/>
                <a:ea typeface="Open Sauce Bold"/>
                <a:cs typeface="Open Sauce Bold"/>
                <a:sym typeface="Open Sauce Bold"/>
              </a:rPr>
              <a:t>Contingency: Varies depending on components' truth values.</a:t>
            </a:r>
          </a:p>
          <a:p>
            <a:pPr algn="l">
              <a:lnSpc>
                <a:spcPts val="3292"/>
              </a:lnSpc>
              <a:spcBef>
                <a:spcPct val="0"/>
              </a:spcBef>
            </a:pPr>
            <a:endParaRPr lang="en-US" sz="2351" b="1">
              <a:solidFill>
                <a:srgbClr val="FFFFFF"/>
              </a:solidFill>
              <a:latin typeface="Open Sauce Bold"/>
              <a:ea typeface="Open Sauce Bold"/>
              <a:cs typeface="Open Sauce Bold"/>
              <a:sym typeface="Open Sauce Bold"/>
            </a:endParaRPr>
          </a:p>
        </p:txBody>
      </p:sp>
      <p:grpSp>
        <p:nvGrpSpPr>
          <p:cNvPr id="16" name="Group 16"/>
          <p:cNvGrpSpPr/>
          <p:nvPr/>
        </p:nvGrpSpPr>
        <p:grpSpPr>
          <a:xfrm>
            <a:off x="1028700" y="1013792"/>
            <a:ext cx="16227262" cy="889871"/>
            <a:chOff x="0" y="0"/>
            <a:chExt cx="4273847" cy="234369"/>
          </a:xfrm>
        </p:grpSpPr>
        <p:sp>
          <p:nvSpPr>
            <p:cNvPr id="17" name="Freeform 17"/>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18" name="TextBox 18"/>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19" name="Group 19"/>
          <p:cNvGrpSpPr/>
          <p:nvPr/>
        </p:nvGrpSpPr>
        <p:grpSpPr>
          <a:xfrm>
            <a:off x="9930047" y="1085095"/>
            <a:ext cx="2917864" cy="747265"/>
            <a:chOff x="0" y="0"/>
            <a:chExt cx="768491" cy="196811"/>
          </a:xfrm>
        </p:grpSpPr>
        <p:sp>
          <p:nvSpPr>
            <p:cNvPr id="20" name="Freeform 20"/>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1" name="TextBox 21"/>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22" name="Group 22"/>
          <p:cNvGrpSpPr/>
          <p:nvPr/>
        </p:nvGrpSpPr>
        <p:grpSpPr>
          <a:xfrm>
            <a:off x="7115211" y="1049443"/>
            <a:ext cx="2738635" cy="818568"/>
            <a:chOff x="0" y="0"/>
            <a:chExt cx="721287" cy="215590"/>
          </a:xfrm>
        </p:grpSpPr>
        <p:sp>
          <p:nvSpPr>
            <p:cNvPr id="23" name="Freeform 23"/>
            <p:cNvSpPr/>
            <p:nvPr/>
          </p:nvSpPr>
          <p:spPr>
            <a:xfrm>
              <a:off x="0" y="0"/>
              <a:ext cx="721287" cy="215590"/>
            </a:xfrm>
            <a:custGeom>
              <a:avLst/>
              <a:gdLst/>
              <a:ahLst/>
              <a:cxnLst/>
              <a:rect l="l" t="t" r="r" b="b"/>
              <a:pathLst>
                <a:path w="721287" h="215590">
                  <a:moveTo>
                    <a:pt x="107795" y="0"/>
                  </a:moveTo>
                  <a:lnTo>
                    <a:pt x="613492" y="0"/>
                  </a:lnTo>
                  <a:cubicBezTo>
                    <a:pt x="673025" y="0"/>
                    <a:pt x="721287" y="48261"/>
                    <a:pt x="721287" y="107795"/>
                  </a:cubicBezTo>
                  <a:lnTo>
                    <a:pt x="721287" y="107795"/>
                  </a:lnTo>
                  <a:cubicBezTo>
                    <a:pt x="721287" y="167328"/>
                    <a:pt x="673025" y="215590"/>
                    <a:pt x="613492" y="215590"/>
                  </a:cubicBezTo>
                  <a:lnTo>
                    <a:pt x="107795" y="215590"/>
                  </a:lnTo>
                  <a:cubicBezTo>
                    <a:pt x="48261" y="215590"/>
                    <a:pt x="0" y="167328"/>
                    <a:pt x="0" y="107795"/>
                  </a:cubicBezTo>
                  <a:lnTo>
                    <a:pt x="0" y="107795"/>
                  </a:lnTo>
                  <a:cubicBezTo>
                    <a:pt x="0" y="48261"/>
                    <a:pt x="48261" y="0"/>
                    <a:pt x="107795" y="0"/>
                  </a:cubicBezTo>
                  <a:close/>
                </a:path>
              </a:pathLst>
            </a:custGeom>
            <a:solidFill>
              <a:srgbClr val="FFFFFF"/>
            </a:solidFill>
          </p:spPr>
          <p:txBody>
            <a:bodyPr/>
            <a:lstStyle/>
            <a:p>
              <a:endParaRPr lang="en-US"/>
            </a:p>
          </p:txBody>
        </p:sp>
        <p:sp>
          <p:nvSpPr>
            <p:cNvPr id="24" name="TextBox 24"/>
            <p:cNvSpPr txBox="1"/>
            <p:nvPr/>
          </p:nvSpPr>
          <p:spPr>
            <a:xfrm>
              <a:off x="0" y="-47625"/>
              <a:ext cx="721287" cy="263215"/>
            </a:xfrm>
            <a:prstGeom prst="rect">
              <a:avLst/>
            </a:prstGeom>
          </p:spPr>
          <p:txBody>
            <a:bodyPr lIns="50800" tIns="50800" rIns="50800" bIns="50800" rtlCol="0" anchor="ctr"/>
            <a:lstStyle/>
            <a:p>
              <a:pPr algn="ctr">
                <a:lnSpc>
                  <a:spcPts val="3499"/>
                </a:lnSpc>
                <a:spcBef>
                  <a:spcPct val="0"/>
                </a:spcBef>
              </a:pPr>
              <a:r>
                <a:rPr lang="en-US" sz="2499">
                  <a:solidFill>
                    <a:srgbClr val="000000"/>
                  </a:solidFill>
                  <a:latin typeface="Open Sauce"/>
                  <a:ea typeface="Open Sauce"/>
                  <a:cs typeface="Open Sauce"/>
                  <a:sym typeface="Open Sauce"/>
                </a:rPr>
                <a:t>Unit 2</a:t>
              </a:r>
            </a:p>
          </p:txBody>
        </p:sp>
      </p:grpSp>
      <p:sp>
        <p:nvSpPr>
          <p:cNvPr id="25" name="Freeform 25"/>
          <p:cNvSpPr/>
          <p:nvPr/>
        </p:nvSpPr>
        <p:spPr>
          <a:xfrm>
            <a:off x="15546330" y="1244472"/>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6" name="Group 26"/>
          <p:cNvGrpSpPr/>
          <p:nvPr/>
        </p:nvGrpSpPr>
        <p:grpSpPr>
          <a:xfrm>
            <a:off x="16366091" y="1013792"/>
            <a:ext cx="889871" cy="88987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28" name="TextBox 28"/>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29" name="Group 29"/>
          <p:cNvGrpSpPr/>
          <p:nvPr/>
        </p:nvGrpSpPr>
        <p:grpSpPr>
          <a:xfrm>
            <a:off x="4713661" y="1013792"/>
            <a:ext cx="2974020" cy="865515"/>
            <a:chOff x="0" y="0"/>
            <a:chExt cx="783281" cy="227955"/>
          </a:xfrm>
        </p:grpSpPr>
        <p:sp>
          <p:nvSpPr>
            <p:cNvPr id="30" name="Freeform 30"/>
            <p:cNvSpPr/>
            <p:nvPr/>
          </p:nvSpPr>
          <p:spPr>
            <a:xfrm>
              <a:off x="0" y="0"/>
              <a:ext cx="783281" cy="227955"/>
            </a:xfrm>
            <a:custGeom>
              <a:avLst/>
              <a:gdLst/>
              <a:ahLst/>
              <a:cxnLst/>
              <a:rect l="l" t="t" r="r" b="b"/>
              <a:pathLst>
                <a:path w="783281" h="227955">
                  <a:moveTo>
                    <a:pt x="113977" y="0"/>
                  </a:moveTo>
                  <a:lnTo>
                    <a:pt x="669304" y="0"/>
                  </a:lnTo>
                  <a:cubicBezTo>
                    <a:pt x="732252" y="0"/>
                    <a:pt x="783281" y="51029"/>
                    <a:pt x="783281" y="113977"/>
                  </a:cubicBezTo>
                  <a:lnTo>
                    <a:pt x="783281" y="113977"/>
                  </a:lnTo>
                  <a:cubicBezTo>
                    <a:pt x="783281" y="144206"/>
                    <a:pt x="771273" y="173196"/>
                    <a:pt x="749898" y="194571"/>
                  </a:cubicBezTo>
                  <a:cubicBezTo>
                    <a:pt x="728523" y="215946"/>
                    <a:pt x="699532" y="227955"/>
                    <a:pt x="669304" y="227955"/>
                  </a:cubicBezTo>
                  <a:lnTo>
                    <a:pt x="113977" y="227955"/>
                  </a:lnTo>
                  <a:cubicBezTo>
                    <a:pt x="83749" y="227955"/>
                    <a:pt x="54758" y="215946"/>
                    <a:pt x="33383" y="194571"/>
                  </a:cubicBezTo>
                  <a:cubicBezTo>
                    <a:pt x="12008" y="173196"/>
                    <a:pt x="0" y="144206"/>
                    <a:pt x="0" y="113977"/>
                  </a:cubicBezTo>
                  <a:lnTo>
                    <a:pt x="0" y="113977"/>
                  </a:lnTo>
                  <a:cubicBezTo>
                    <a:pt x="0" y="83749"/>
                    <a:pt x="12008" y="54758"/>
                    <a:pt x="33383" y="33383"/>
                  </a:cubicBezTo>
                  <a:cubicBezTo>
                    <a:pt x="54758" y="12008"/>
                    <a:pt x="83749" y="0"/>
                    <a:pt x="113977" y="0"/>
                  </a:cubicBezTo>
                  <a:close/>
                </a:path>
              </a:pathLst>
            </a:custGeom>
            <a:solidFill>
              <a:srgbClr val="000000"/>
            </a:solidFill>
          </p:spPr>
          <p:txBody>
            <a:bodyPr/>
            <a:lstStyle/>
            <a:p>
              <a:endParaRPr lang="en-US"/>
            </a:p>
          </p:txBody>
        </p:sp>
        <p:sp>
          <p:nvSpPr>
            <p:cNvPr id="31" name="TextBox 31"/>
            <p:cNvSpPr txBox="1"/>
            <p:nvPr/>
          </p:nvSpPr>
          <p:spPr>
            <a:xfrm>
              <a:off x="0" y="-47625"/>
              <a:ext cx="783281" cy="275580"/>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1</a:t>
              </a:r>
            </a:p>
          </p:txBody>
        </p:sp>
      </p:grpSp>
      <p:grpSp>
        <p:nvGrpSpPr>
          <p:cNvPr id="32" name="Group 32"/>
          <p:cNvGrpSpPr/>
          <p:nvPr/>
        </p:nvGrpSpPr>
        <p:grpSpPr>
          <a:xfrm>
            <a:off x="1450028" y="1085095"/>
            <a:ext cx="2917864" cy="747265"/>
            <a:chOff x="0" y="0"/>
            <a:chExt cx="768491" cy="196811"/>
          </a:xfrm>
        </p:grpSpPr>
        <p:sp>
          <p:nvSpPr>
            <p:cNvPr id="33" name="Freeform 33"/>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4" name="TextBox 34"/>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grpSp>
        <p:nvGrpSpPr>
          <p:cNvPr id="35" name="Group 35"/>
          <p:cNvGrpSpPr/>
          <p:nvPr/>
        </p:nvGrpSpPr>
        <p:grpSpPr>
          <a:xfrm>
            <a:off x="12548052" y="1085095"/>
            <a:ext cx="2917864" cy="747265"/>
            <a:chOff x="0" y="0"/>
            <a:chExt cx="768491" cy="196811"/>
          </a:xfrm>
        </p:grpSpPr>
        <p:sp>
          <p:nvSpPr>
            <p:cNvPr id="36" name="Freeform 36"/>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7" name="TextBox 37"/>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09395" y="1742619"/>
            <a:ext cx="14469210" cy="6801762"/>
            <a:chOff x="0" y="0"/>
            <a:chExt cx="2247454" cy="1056495"/>
          </a:xfrm>
        </p:grpSpPr>
        <p:sp>
          <p:nvSpPr>
            <p:cNvPr id="3" name="Freeform 3"/>
            <p:cNvSpPr/>
            <p:nvPr/>
          </p:nvSpPr>
          <p:spPr>
            <a:xfrm>
              <a:off x="0" y="0"/>
              <a:ext cx="2247454" cy="1056495"/>
            </a:xfrm>
            <a:custGeom>
              <a:avLst/>
              <a:gdLst/>
              <a:ahLst/>
              <a:cxnLst/>
              <a:rect l="l" t="t" r="r" b="b"/>
              <a:pathLst>
                <a:path w="2247454" h="1056495">
                  <a:moveTo>
                    <a:pt x="26753" y="0"/>
                  </a:moveTo>
                  <a:lnTo>
                    <a:pt x="2220701" y="0"/>
                  </a:lnTo>
                  <a:cubicBezTo>
                    <a:pt x="2227796" y="0"/>
                    <a:pt x="2234601" y="2819"/>
                    <a:pt x="2239618" y="7836"/>
                  </a:cubicBezTo>
                  <a:cubicBezTo>
                    <a:pt x="2244635" y="12853"/>
                    <a:pt x="2247454" y="19658"/>
                    <a:pt x="2247454" y="26753"/>
                  </a:cubicBezTo>
                  <a:lnTo>
                    <a:pt x="2247454" y="1029742"/>
                  </a:lnTo>
                  <a:cubicBezTo>
                    <a:pt x="2247454" y="1044517"/>
                    <a:pt x="2235476" y="1056495"/>
                    <a:pt x="2220701" y="1056495"/>
                  </a:cubicBezTo>
                  <a:lnTo>
                    <a:pt x="26753" y="1056495"/>
                  </a:lnTo>
                  <a:cubicBezTo>
                    <a:pt x="19658" y="1056495"/>
                    <a:pt x="12853" y="1053676"/>
                    <a:pt x="7836" y="1048659"/>
                  </a:cubicBezTo>
                  <a:cubicBezTo>
                    <a:pt x="2819" y="1043642"/>
                    <a:pt x="0" y="1036837"/>
                    <a:pt x="0" y="1029742"/>
                  </a:cubicBezTo>
                  <a:lnTo>
                    <a:pt x="0" y="26753"/>
                  </a:lnTo>
                  <a:cubicBezTo>
                    <a:pt x="0" y="19658"/>
                    <a:pt x="2819" y="12853"/>
                    <a:pt x="7836" y="7836"/>
                  </a:cubicBezTo>
                  <a:cubicBezTo>
                    <a:pt x="12853" y="2819"/>
                    <a:pt x="19658" y="0"/>
                    <a:pt x="26753" y="0"/>
                  </a:cubicBezTo>
                  <a:close/>
                </a:path>
              </a:pathLst>
            </a:custGeom>
            <a:solidFill>
              <a:srgbClr val="EFCECB"/>
            </a:solidFill>
            <a:ln cap="rnd">
              <a:noFill/>
              <a:prstDash val="solid"/>
              <a:round/>
            </a:ln>
          </p:spPr>
          <p:txBody>
            <a:bodyPr/>
            <a:lstStyle/>
            <a:p>
              <a:endParaRPr lang="en-US"/>
            </a:p>
          </p:txBody>
        </p:sp>
        <p:sp>
          <p:nvSpPr>
            <p:cNvPr id="4" name="TextBox 4"/>
            <p:cNvSpPr txBox="1"/>
            <p:nvPr/>
          </p:nvSpPr>
          <p:spPr>
            <a:xfrm>
              <a:off x="0" y="-47625"/>
              <a:ext cx="2247454" cy="1104120"/>
            </a:xfrm>
            <a:prstGeom prst="rect">
              <a:avLst/>
            </a:prstGeom>
          </p:spPr>
          <p:txBody>
            <a:bodyPr lIns="92943" tIns="92943" rIns="92943" bIns="92943" rtlCol="0" anchor="ctr"/>
            <a:lstStyle/>
            <a:p>
              <a:pPr algn="ctr">
                <a:lnSpc>
                  <a:spcPts val="3499"/>
                </a:lnSpc>
              </a:pPr>
              <a:r>
                <a:rPr lang="en-US" sz="2499" b="1">
                  <a:solidFill>
                    <a:srgbClr val="1D1B1A"/>
                  </a:solidFill>
                  <a:latin typeface="Open Sauce Bold"/>
                  <a:ea typeface="Open Sauce Bold"/>
                  <a:cs typeface="Open Sauce Bold"/>
                  <a:sym typeface="Open Sauce Bold"/>
                </a:rPr>
                <a:t>Questions to consider:</a:t>
              </a:r>
            </a:p>
            <a:p>
              <a:pPr algn="l">
                <a:lnSpc>
                  <a:spcPts val="3499"/>
                </a:lnSpc>
              </a:pPr>
              <a:endParaRPr lang="en-US" sz="2499" b="1">
                <a:solidFill>
                  <a:srgbClr val="1D1B1A"/>
                </a:solidFill>
                <a:latin typeface="Open Sauce Bold"/>
                <a:ea typeface="Open Sauce Bold"/>
                <a:cs typeface="Open Sauce Bold"/>
                <a:sym typeface="Open Sauce Bold"/>
              </a:endParaRPr>
            </a:p>
            <a:p>
              <a:pPr marL="539737" lvl="1" indent="-269868" algn="l">
                <a:lnSpc>
                  <a:spcPts val="3499"/>
                </a:lnSpc>
                <a:buFont typeface="Arial"/>
                <a:buChar char="•"/>
              </a:pPr>
              <a:r>
                <a:rPr lang="en-US" sz="2499" b="1">
                  <a:solidFill>
                    <a:srgbClr val="1D1B1A"/>
                  </a:solidFill>
                  <a:latin typeface="Open Sauce Bold"/>
                  <a:ea typeface="Open Sauce Bold"/>
                  <a:cs typeface="Open Sauce Bold"/>
                  <a:sym typeface="Open Sauce Bold"/>
                </a:rPr>
                <a:t>In what ways do you believe a machine's ability to process data might mimic human thought processes? Are there aspects of human thinking that machines can never replicate?</a:t>
              </a:r>
            </a:p>
            <a:p>
              <a:pPr marL="539737" lvl="1" indent="-269868" algn="l">
                <a:lnSpc>
                  <a:spcPts val="3499"/>
                </a:lnSpc>
                <a:buFont typeface="Arial"/>
                <a:buChar char="•"/>
              </a:pPr>
              <a:r>
                <a:rPr lang="en-US" sz="2499" b="1">
                  <a:solidFill>
                    <a:srgbClr val="1D1B1A"/>
                  </a:solidFill>
                  <a:latin typeface="Open Sauce Bold"/>
                  <a:ea typeface="Open Sauce Bold"/>
                  <a:cs typeface="Open Sauce Bold"/>
                  <a:sym typeface="Open Sauce Bold"/>
                </a:rPr>
                <a:t>What do you envision as the future of data analytics? How might emerging technologies shape the way we understand and use data?</a:t>
              </a:r>
            </a:p>
            <a:p>
              <a:pPr marL="539737" lvl="1" indent="-269868" algn="l">
                <a:lnSpc>
                  <a:spcPts val="3499"/>
                </a:lnSpc>
                <a:buFont typeface="Arial"/>
                <a:buChar char="•"/>
              </a:pPr>
              <a:r>
                <a:rPr lang="en-US" sz="2499" b="1">
                  <a:solidFill>
                    <a:srgbClr val="1D1B1A"/>
                  </a:solidFill>
                  <a:latin typeface="Open Sauce Bold"/>
                  <a:ea typeface="Open Sauce Bold"/>
                  <a:cs typeface="Open Sauce Bold"/>
                  <a:sym typeface="Open Sauce Bold"/>
                </a:rPr>
                <a:t>In what ways can we measure fairness in data analytics? What are some potential pitfalls to watch for when trying to ensure fairness?</a:t>
              </a:r>
            </a:p>
            <a:p>
              <a:pPr algn="ctr">
                <a:lnSpc>
                  <a:spcPts val="3499"/>
                </a:lnSpc>
                <a:spcBef>
                  <a:spcPct val="0"/>
                </a:spcBef>
              </a:pPr>
              <a:endParaRPr lang="en-US" sz="2499" b="1">
                <a:solidFill>
                  <a:srgbClr val="1D1B1A"/>
                </a:solidFill>
                <a:latin typeface="Open Sauce Bold"/>
                <a:ea typeface="Open Sauce Bold"/>
                <a:cs typeface="Open Sauce Bold"/>
                <a:sym typeface="Open Sauce Bold"/>
              </a:endParaRPr>
            </a:p>
          </p:txBody>
        </p:sp>
      </p:gr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2019" y="2021901"/>
            <a:ext cx="7908496" cy="3121599"/>
            <a:chOff x="0" y="0"/>
            <a:chExt cx="2247454" cy="887103"/>
          </a:xfrm>
        </p:grpSpPr>
        <p:sp>
          <p:nvSpPr>
            <p:cNvPr id="3" name="Freeform 3"/>
            <p:cNvSpPr/>
            <p:nvPr/>
          </p:nvSpPr>
          <p:spPr>
            <a:xfrm>
              <a:off x="0" y="0"/>
              <a:ext cx="2247454" cy="887103"/>
            </a:xfrm>
            <a:custGeom>
              <a:avLst/>
              <a:gdLst/>
              <a:ahLst/>
              <a:cxnLst/>
              <a:rect l="l" t="t" r="r" b="b"/>
              <a:pathLst>
                <a:path w="2247454" h="887103">
                  <a:moveTo>
                    <a:pt x="48947" y="0"/>
                  </a:moveTo>
                  <a:lnTo>
                    <a:pt x="2198507" y="0"/>
                  </a:lnTo>
                  <a:cubicBezTo>
                    <a:pt x="2211489" y="0"/>
                    <a:pt x="2223939" y="5157"/>
                    <a:pt x="2233118" y="14336"/>
                  </a:cubicBezTo>
                  <a:cubicBezTo>
                    <a:pt x="2242297" y="23516"/>
                    <a:pt x="2247454" y="35965"/>
                    <a:pt x="2247454" y="48947"/>
                  </a:cubicBezTo>
                  <a:lnTo>
                    <a:pt x="2247454" y="838156"/>
                  </a:lnTo>
                  <a:cubicBezTo>
                    <a:pt x="2247454" y="851138"/>
                    <a:pt x="2242297" y="863587"/>
                    <a:pt x="2233118" y="872767"/>
                  </a:cubicBezTo>
                  <a:cubicBezTo>
                    <a:pt x="2223939" y="881946"/>
                    <a:pt x="2211489" y="887103"/>
                    <a:pt x="2198507" y="887103"/>
                  </a:cubicBezTo>
                  <a:lnTo>
                    <a:pt x="48947" y="887103"/>
                  </a:lnTo>
                  <a:cubicBezTo>
                    <a:pt x="35965" y="887103"/>
                    <a:pt x="23516" y="881946"/>
                    <a:pt x="14336" y="872767"/>
                  </a:cubicBezTo>
                  <a:cubicBezTo>
                    <a:pt x="5157" y="863587"/>
                    <a:pt x="0" y="851138"/>
                    <a:pt x="0" y="838156"/>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4" name="TextBox 4"/>
            <p:cNvSpPr txBox="1"/>
            <p:nvPr/>
          </p:nvSpPr>
          <p:spPr>
            <a:xfrm>
              <a:off x="0" y="-47625"/>
              <a:ext cx="2247454" cy="934728"/>
            </a:xfrm>
            <a:prstGeom prst="rect">
              <a:avLst/>
            </a:prstGeom>
          </p:spPr>
          <p:txBody>
            <a:bodyPr lIns="50800" tIns="50800" rIns="50800" bIns="50800" rtlCol="0" anchor="ctr"/>
            <a:lstStyle/>
            <a:p>
              <a:pPr algn="ctr">
                <a:lnSpc>
                  <a:spcPts val="3499"/>
                </a:lnSpc>
                <a:spcBef>
                  <a:spcPct val="0"/>
                </a:spcBef>
              </a:pPr>
              <a:endParaRPr/>
            </a:p>
          </p:txBody>
        </p:sp>
      </p:grpSp>
      <p:grpSp>
        <p:nvGrpSpPr>
          <p:cNvPr id="5" name="Group 5"/>
          <p:cNvGrpSpPr/>
          <p:nvPr/>
        </p:nvGrpSpPr>
        <p:grpSpPr>
          <a:xfrm>
            <a:off x="9144000" y="2693631"/>
            <a:ext cx="8513275" cy="2831253"/>
            <a:chOff x="0" y="0"/>
            <a:chExt cx="2447122" cy="813838"/>
          </a:xfrm>
        </p:grpSpPr>
        <p:sp>
          <p:nvSpPr>
            <p:cNvPr id="6" name="Freeform 6"/>
            <p:cNvSpPr/>
            <p:nvPr/>
          </p:nvSpPr>
          <p:spPr>
            <a:xfrm>
              <a:off x="0" y="0"/>
              <a:ext cx="2447122" cy="813838"/>
            </a:xfrm>
            <a:custGeom>
              <a:avLst/>
              <a:gdLst/>
              <a:ahLst/>
              <a:cxnLst/>
              <a:rect l="l" t="t" r="r" b="b"/>
              <a:pathLst>
                <a:path w="2447122" h="813838">
                  <a:moveTo>
                    <a:pt x="90939" y="0"/>
                  </a:moveTo>
                  <a:lnTo>
                    <a:pt x="2356183" y="0"/>
                  </a:lnTo>
                  <a:cubicBezTo>
                    <a:pt x="2380301" y="0"/>
                    <a:pt x="2403432" y="9581"/>
                    <a:pt x="2420487" y="26636"/>
                  </a:cubicBezTo>
                  <a:cubicBezTo>
                    <a:pt x="2437541" y="43690"/>
                    <a:pt x="2447122" y="66821"/>
                    <a:pt x="2447122" y="90939"/>
                  </a:cubicBezTo>
                  <a:lnTo>
                    <a:pt x="2447122" y="722898"/>
                  </a:lnTo>
                  <a:cubicBezTo>
                    <a:pt x="2447122" y="747017"/>
                    <a:pt x="2437541" y="770148"/>
                    <a:pt x="2420487" y="787202"/>
                  </a:cubicBezTo>
                  <a:cubicBezTo>
                    <a:pt x="2403432" y="804256"/>
                    <a:pt x="2380301" y="813838"/>
                    <a:pt x="2356183" y="813838"/>
                  </a:cubicBezTo>
                  <a:lnTo>
                    <a:pt x="90939" y="813838"/>
                  </a:lnTo>
                  <a:cubicBezTo>
                    <a:pt x="66821" y="813838"/>
                    <a:pt x="43690" y="804256"/>
                    <a:pt x="26636" y="787202"/>
                  </a:cubicBezTo>
                  <a:cubicBezTo>
                    <a:pt x="9581" y="770148"/>
                    <a:pt x="0" y="747017"/>
                    <a:pt x="0" y="722898"/>
                  </a:cubicBezTo>
                  <a:lnTo>
                    <a:pt x="0" y="90939"/>
                  </a:lnTo>
                  <a:cubicBezTo>
                    <a:pt x="0" y="66821"/>
                    <a:pt x="9581" y="43690"/>
                    <a:pt x="26636" y="26636"/>
                  </a:cubicBezTo>
                  <a:cubicBezTo>
                    <a:pt x="43690" y="9581"/>
                    <a:pt x="66821" y="0"/>
                    <a:pt x="90939" y="0"/>
                  </a:cubicBezTo>
                  <a:close/>
                </a:path>
              </a:pathLst>
            </a:custGeom>
            <a:solidFill>
              <a:srgbClr val="1D1B1A"/>
            </a:solidFill>
            <a:ln cap="rnd">
              <a:noFill/>
              <a:prstDash val="solid"/>
              <a:round/>
            </a:ln>
          </p:spPr>
          <p:txBody>
            <a:bodyPr/>
            <a:lstStyle/>
            <a:p>
              <a:endParaRPr lang="en-US"/>
            </a:p>
          </p:txBody>
        </p:sp>
        <p:sp>
          <p:nvSpPr>
            <p:cNvPr id="7" name="TextBox 7"/>
            <p:cNvSpPr txBox="1"/>
            <p:nvPr/>
          </p:nvSpPr>
          <p:spPr>
            <a:xfrm>
              <a:off x="0" y="-47625"/>
              <a:ext cx="2447122" cy="861463"/>
            </a:xfrm>
            <a:prstGeom prst="rect">
              <a:avLst/>
            </a:prstGeom>
          </p:spPr>
          <p:txBody>
            <a:bodyPr lIns="50800" tIns="50800" rIns="50800" bIns="50800" rtlCol="0" anchor="ctr"/>
            <a:lstStyle/>
            <a:p>
              <a:pPr algn="ctr">
                <a:lnSpc>
                  <a:spcPts val="3499"/>
                </a:lnSpc>
                <a:spcBef>
                  <a:spcPct val="0"/>
                </a:spcBef>
              </a:pPr>
              <a:endParaRPr/>
            </a:p>
          </p:txBody>
        </p:sp>
      </p:grpSp>
      <p:grpSp>
        <p:nvGrpSpPr>
          <p:cNvPr id="8" name="Group 8"/>
          <p:cNvGrpSpPr/>
          <p:nvPr/>
        </p:nvGrpSpPr>
        <p:grpSpPr>
          <a:xfrm>
            <a:off x="802019" y="5494438"/>
            <a:ext cx="7908496" cy="3717667"/>
            <a:chOff x="0" y="0"/>
            <a:chExt cx="2247454" cy="1056495"/>
          </a:xfrm>
        </p:grpSpPr>
        <p:sp>
          <p:nvSpPr>
            <p:cNvPr id="9" name="Freeform 9"/>
            <p:cNvSpPr/>
            <p:nvPr/>
          </p:nvSpPr>
          <p:spPr>
            <a:xfrm>
              <a:off x="0" y="0"/>
              <a:ext cx="2247454" cy="1056495"/>
            </a:xfrm>
            <a:custGeom>
              <a:avLst/>
              <a:gdLst/>
              <a:ahLst/>
              <a:cxnLst/>
              <a:rect l="l" t="t" r="r" b="b"/>
              <a:pathLst>
                <a:path w="2247454" h="1056495">
                  <a:moveTo>
                    <a:pt x="48947" y="0"/>
                  </a:moveTo>
                  <a:lnTo>
                    <a:pt x="2198507" y="0"/>
                  </a:lnTo>
                  <a:cubicBezTo>
                    <a:pt x="2211489" y="0"/>
                    <a:pt x="2223939" y="5157"/>
                    <a:pt x="2233118" y="14336"/>
                  </a:cubicBezTo>
                  <a:cubicBezTo>
                    <a:pt x="2242297" y="23516"/>
                    <a:pt x="2247454" y="35965"/>
                    <a:pt x="2247454" y="48947"/>
                  </a:cubicBezTo>
                  <a:lnTo>
                    <a:pt x="2247454" y="1007548"/>
                  </a:lnTo>
                  <a:cubicBezTo>
                    <a:pt x="2247454" y="1020530"/>
                    <a:pt x="2242297" y="1032979"/>
                    <a:pt x="2233118" y="1042159"/>
                  </a:cubicBezTo>
                  <a:cubicBezTo>
                    <a:pt x="2223939" y="1051338"/>
                    <a:pt x="2211489" y="1056495"/>
                    <a:pt x="2198507" y="1056495"/>
                  </a:cubicBezTo>
                  <a:lnTo>
                    <a:pt x="48947" y="1056495"/>
                  </a:lnTo>
                  <a:cubicBezTo>
                    <a:pt x="35965" y="1056495"/>
                    <a:pt x="23516" y="1051338"/>
                    <a:pt x="14336" y="1042159"/>
                  </a:cubicBezTo>
                  <a:cubicBezTo>
                    <a:pt x="5157" y="1032979"/>
                    <a:pt x="0" y="1020530"/>
                    <a:pt x="0" y="1007548"/>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10" name="TextBox 10"/>
            <p:cNvSpPr txBox="1"/>
            <p:nvPr/>
          </p:nvSpPr>
          <p:spPr>
            <a:xfrm>
              <a:off x="0" y="-47625"/>
              <a:ext cx="2247454" cy="1104120"/>
            </a:xfrm>
            <a:prstGeom prst="rect">
              <a:avLst/>
            </a:prstGeom>
          </p:spPr>
          <p:txBody>
            <a:bodyPr lIns="50800" tIns="50800" rIns="50800" bIns="50800" rtlCol="0" anchor="ctr"/>
            <a:lstStyle/>
            <a:p>
              <a:pPr algn="ctr">
                <a:lnSpc>
                  <a:spcPts val="3499"/>
                </a:lnSpc>
                <a:spcBef>
                  <a:spcPct val="0"/>
                </a:spcBef>
              </a:pPr>
              <a:endParaRPr/>
            </a:p>
          </p:txBody>
        </p:sp>
      </p:grpSp>
      <p:sp>
        <p:nvSpPr>
          <p:cNvPr id="11" name="Freeform 11"/>
          <p:cNvSpPr/>
          <p:nvPr/>
        </p:nvSpPr>
        <p:spPr>
          <a:xfrm>
            <a:off x="1500377" y="9521731"/>
            <a:ext cx="1923768" cy="399606"/>
          </a:xfrm>
          <a:custGeom>
            <a:avLst/>
            <a:gdLst/>
            <a:ahLst/>
            <a:cxnLst/>
            <a:rect l="l" t="t" r="r" b="b"/>
            <a:pathLst>
              <a:path w="1923768" h="399606">
                <a:moveTo>
                  <a:pt x="0" y="0"/>
                </a:moveTo>
                <a:lnTo>
                  <a:pt x="1923767" y="0"/>
                </a:lnTo>
                <a:lnTo>
                  <a:pt x="1923767" y="399606"/>
                </a:lnTo>
                <a:lnTo>
                  <a:pt x="0" y="399606"/>
                </a:lnTo>
                <a:lnTo>
                  <a:pt x="0" y="0"/>
                </a:lnTo>
                <a:close/>
              </a:path>
            </a:pathLst>
          </a:custGeom>
          <a:blipFill>
            <a:blip r:embed="rId2">
              <a:extLst>
                <a:ext uri="{96DAC541-7B7A-43D3-8B79-37D633B846F1}">
                  <asvg:svgBlip xmlns:asvg="http://schemas.microsoft.com/office/drawing/2016/SVG/main" r:embed="rId3"/>
                </a:ext>
              </a:extLst>
            </a:blip>
            <a:stretch>
              <a:fillRect b="-310516"/>
            </a:stretch>
          </a:blipFill>
        </p:spPr>
        <p:txBody>
          <a:bodyPr/>
          <a:lstStyle/>
          <a:p>
            <a:endParaRPr lang="en-US"/>
          </a:p>
        </p:txBody>
      </p:sp>
      <p:grpSp>
        <p:nvGrpSpPr>
          <p:cNvPr id="12" name="Group 12"/>
          <p:cNvGrpSpPr/>
          <p:nvPr/>
        </p:nvGrpSpPr>
        <p:grpSpPr>
          <a:xfrm>
            <a:off x="9737680" y="6178498"/>
            <a:ext cx="7325915" cy="3033608"/>
            <a:chOff x="0" y="0"/>
            <a:chExt cx="9767887" cy="4044810"/>
          </a:xfrm>
        </p:grpSpPr>
        <p:pic>
          <p:nvPicPr>
            <p:cNvPr id="13" name="Picture 13"/>
            <p:cNvPicPr>
              <a:picLocks noChangeAspect="1"/>
            </p:cNvPicPr>
            <p:nvPr/>
          </p:nvPicPr>
          <p:blipFill>
            <a:blip r:embed="rId4"/>
            <a:srcRect t="18923" b="18923"/>
            <a:stretch>
              <a:fillRect/>
            </a:stretch>
          </p:blipFill>
          <p:spPr>
            <a:xfrm>
              <a:off x="0" y="0"/>
              <a:ext cx="9767887" cy="4044810"/>
            </a:xfrm>
            <a:prstGeom prst="rect">
              <a:avLst/>
            </a:prstGeom>
          </p:spPr>
        </p:pic>
      </p:grpSp>
      <p:sp>
        <p:nvSpPr>
          <p:cNvPr id="14" name="TextBox 14"/>
          <p:cNvSpPr txBox="1"/>
          <p:nvPr/>
        </p:nvSpPr>
        <p:spPr>
          <a:xfrm>
            <a:off x="1500377" y="2239847"/>
            <a:ext cx="6623129" cy="3285037"/>
          </a:xfrm>
          <a:prstGeom prst="rect">
            <a:avLst/>
          </a:prstGeom>
        </p:spPr>
        <p:txBody>
          <a:bodyPr lIns="0" tIns="0" rIns="0" bIns="0" rtlCol="0" anchor="t">
            <a:spAutoFit/>
          </a:bodyPr>
          <a:lstStyle/>
          <a:p>
            <a:pPr algn="l">
              <a:lnSpc>
                <a:spcPts val="3304"/>
              </a:lnSpc>
            </a:pPr>
            <a:r>
              <a:rPr lang="en-US" sz="2360" b="1">
                <a:solidFill>
                  <a:srgbClr val="1D1B1A"/>
                </a:solidFill>
                <a:latin typeface="Open Sauce Bold"/>
                <a:ea typeface="Open Sauce Bold"/>
                <a:cs typeface="Open Sauce Bold"/>
                <a:sym typeface="Open Sauce Bold"/>
              </a:rPr>
              <a:t>Evaluating Arguments</a:t>
            </a:r>
          </a:p>
          <a:p>
            <a:pPr marL="509593" lvl="1" indent="-254796" algn="l">
              <a:lnSpc>
                <a:spcPts val="3304"/>
              </a:lnSpc>
              <a:buFont typeface="Arial"/>
              <a:buChar char="•"/>
            </a:pPr>
            <a:r>
              <a:rPr lang="en-US" sz="2360" b="1">
                <a:solidFill>
                  <a:srgbClr val="1D1B1A"/>
                </a:solidFill>
                <a:latin typeface="Open Sauce Bold"/>
                <a:ea typeface="Open Sauce Bold"/>
                <a:cs typeface="Open Sauce Bold"/>
                <a:sym typeface="Open Sauce Bold"/>
              </a:rPr>
              <a:t>Argument: A list of statements, with one conclusion and supporting premises.</a:t>
            </a:r>
          </a:p>
          <a:p>
            <a:pPr marL="509593" lvl="1" indent="-254796" algn="l">
              <a:lnSpc>
                <a:spcPts val="3304"/>
              </a:lnSpc>
              <a:buFont typeface="Arial"/>
              <a:buChar char="•"/>
            </a:pPr>
            <a:r>
              <a:rPr lang="en-US" sz="2360" b="1">
                <a:solidFill>
                  <a:srgbClr val="1D1B1A"/>
                </a:solidFill>
                <a:latin typeface="Open Sauce Bold"/>
                <a:ea typeface="Open Sauce Bold"/>
                <a:cs typeface="Open Sauce Bold"/>
                <a:sym typeface="Open Sauce Bold"/>
              </a:rPr>
              <a:t>Conclusion: The statement being argued for.</a:t>
            </a:r>
          </a:p>
          <a:p>
            <a:pPr marL="509593" lvl="1" indent="-254796" algn="l">
              <a:lnSpc>
                <a:spcPts val="3304"/>
              </a:lnSpc>
              <a:buFont typeface="Arial"/>
              <a:buChar char="•"/>
            </a:pPr>
            <a:r>
              <a:rPr lang="en-US" sz="2360" b="1">
                <a:solidFill>
                  <a:srgbClr val="1D1B1A"/>
                </a:solidFill>
                <a:latin typeface="Open Sauce Bold"/>
                <a:ea typeface="Open Sauce Bold"/>
                <a:cs typeface="Open Sauce Bold"/>
                <a:sym typeface="Open Sauce Bold"/>
              </a:rPr>
              <a:t>Premise: A statement in support of the conclusion.</a:t>
            </a:r>
          </a:p>
          <a:p>
            <a:pPr algn="l">
              <a:lnSpc>
                <a:spcPts val="3304"/>
              </a:lnSpc>
              <a:spcBef>
                <a:spcPct val="0"/>
              </a:spcBef>
            </a:pPr>
            <a:endParaRPr lang="en-US" sz="2360" b="1">
              <a:solidFill>
                <a:srgbClr val="1D1B1A"/>
              </a:solidFill>
              <a:latin typeface="Open Sauce Bold"/>
              <a:ea typeface="Open Sauce Bold"/>
              <a:cs typeface="Open Sauce Bold"/>
              <a:sym typeface="Open Sauce Bold"/>
            </a:endParaRPr>
          </a:p>
        </p:txBody>
      </p:sp>
      <p:sp>
        <p:nvSpPr>
          <p:cNvPr id="15" name="TextBox 15"/>
          <p:cNvSpPr txBox="1"/>
          <p:nvPr/>
        </p:nvSpPr>
        <p:spPr>
          <a:xfrm>
            <a:off x="1389028" y="5659727"/>
            <a:ext cx="6734478" cy="37585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Validity:</a:t>
            </a:r>
          </a:p>
          <a:p>
            <a:pPr marL="1036320" lvl="2" indent="-345440" algn="l">
              <a:lnSpc>
                <a:spcPts val="3359"/>
              </a:lnSpc>
              <a:buFont typeface="Arial"/>
              <a:buChar char="⚬"/>
            </a:pPr>
            <a:r>
              <a:rPr lang="en-US" sz="2400" b="1">
                <a:solidFill>
                  <a:srgbClr val="1D1B1A"/>
                </a:solidFill>
                <a:latin typeface="Open Sauce Bold"/>
                <a:ea typeface="Open Sauce Bold"/>
                <a:cs typeface="Open Sauce Bold"/>
                <a:sym typeface="Open Sauce Bold"/>
              </a:rPr>
              <a:t>Valid: If the premises are true, the conclusion must be true.</a:t>
            </a:r>
          </a:p>
          <a:p>
            <a:pPr marL="1036320" lvl="2" indent="-345440" algn="l">
              <a:lnSpc>
                <a:spcPts val="3359"/>
              </a:lnSpc>
              <a:buFont typeface="Arial"/>
              <a:buChar char="⚬"/>
            </a:pPr>
            <a:r>
              <a:rPr lang="en-US" sz="2400" b="1">
                <a:solidFill>
                  <a:srgbClr val="1D1B1A"/>
                </a:solidFill>
                <a:latin typeface="Open Sauce Bold"/>
                <a:ea typeface="Open Sauce Bold"/>
                <a:cs typeface="Open Sauce Bold"/>
                <a:sym typeface="Open Sauce Bold"/>
              </a:rPr>
              <a:t>Invalid: It's possible for the premises to be true, but the conclusion false.</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Soundness:</a:t>
            </a:r>
          </a:p>
          <a:p>
            <a:pPr marL="1036320" lvl="2" indent="-345440" algn="l">
              <a:lnSpc>
                <a:spcPts val="3359"/>
              </a:lnSpc>
              <a:buFont typeface="Arial"/>
              <a:buChar char="⚬"/>
            </a:pPr>
            <a:r>
              <a:rPr lang="en-US" sz="2400" b="1">
                <a:solidFill>
                  <a:srgbClr val="1D1B1A"/>
                </a:solidFill>
                <a:latin typeface="Open Sauce Bold"/>
                <a:ea typeface="Open Sauce Bold"/>
                <a:cs typeface="Open Sauce Bold"/>
                <a:sym typeface="Open Sauce Bold"/>
              </a:rPr>
              <a:t>A sound argument is both valid and has true premises.</a:t>
            </a:r>
          </a:p>
          <a:p>
            <a:pPr algn="l">
              <a:lnSpc>
                <a:spcPts val="3359"/>
              </a:lnSpc>
              <a:spcBef>
                <a:spcPct val="0"/>
              </a:spcBef>
            </a:pPr>
            <a:endParaRPr lang="en-US" sz="2400" b="1">
              <a:solidFill>
                <a:srgbClr val="1D1B1A"/>
              </a:solidFill>
              <a:latin typeface="Open Sauce Bold"/>
              <a:ea typeface="Open Sauce Bold"/>
              <a:cs typeface="Open Sauce Bold"/>
              <a:sym typeface="Open Sauce Bold"/>
            </a:endParaRPr>
          </a:p>
        </p:txBody>
      </p:sp>
      <p:sp>
        <p:nvSpPr>
          <p:cNvPr id="16" name="TextBox 16"/>
          <p:cNvSpPr txBox="1"/>
          <p:nvPr/>
        </p:nvSpPr>
        <p:spPr>
          <a:xfrm>
            <a:off x="9720210" y="2868004"/>
            <a:ext cx="7539090" cy="2853284"/>
          </a:xfrm>
          <a:prstGeom prst="rect">
            <a:avLst/>
          </a:prstGeom>
        </p:spPr>
        <p:txBody>
          <a:bodyPr lIns="0" tIns="0" rIns="0" bIns="0" rtlCol="0" anchor="t">
            <a:spAutoFit/>
          </a:bodyPr>
          <a:lstStyle/>
          <a:p>
            <a:pPr algn="l">
              <a:lnSpc>
                <a:spcPts val="3292"/>
              </a:lnSpc>
            </a:pPr>
            <a:r>
              <a:rPr lang="en-US" sz="2351" b="1">
                <a:solidFill>
                  <a:srgbClr val="FFFFFF"/>
                </a:solidFill>
                <a:latin typeface="Open Sauce Bold"/>
                <a:ea typeface="Open Sauce Bold"/>
                <a:cs typeface="Open Sauce Bold"/>
                <a:sym typeface="Open Sauce Bold"/>
              </a:rPr>
              <a:t>Testing for Validity:</a:t>
            </a:r>
          </a:p>
          <a:p>
            <a:pPr marL="507779" lvl="1" indent="-253889" algn="l">
              <a:lnSpc>
                <a:spcPts val="3292"/>
              </a:lnSpc>
              <a:buAutoNum type="arabicPeriod"/>
            </a:pPr>
            <a:r>
              <a:rPr lang="en-US" sz="2351" b="1">
                <a:solidFill>
                  <a:srgbClr val="FFFFFF"/>
                </a:solidFill>
                <a:latin typeface="Open Sauce Bold"/>
                <a:ea typeface="Open Sauce Bold"/>
                <a:cs typeface="Open Sauce Bold"/>
                <a:sym typeface="Open Sauce Bold"/>
              </a:rPr>
              <a:t>Construct a truth table.</a:t>
            </a:r>
          </a:p>
          <a:p>
            <a:pPr marL="507779" lvl="1" indent="-253889" algn="l">
              <a:lnSpc>
                <a:spcPts val="3292"/>
              </a:lnSpc>
              <a:buAutoNum type="arabicPeriod"/>
            </a:pPr>
            <a:r>
              <a:rPr lang="en-US" sz="2351" b="1">
                <a:solidFill>
                  <a:srgbClr val="FFFFFF"/>
                </a:solidFill>
                <a:latin typeface="Open Sauce Bold"/>
                <a:ea typeface="Open Sauce Bold"/>
                <a:cs typeface="Open Sauce Bold"/>
                <a:sym typeface="Open Sauce Bold"/>
              </a:rPr>
              <a:t>Check if there's a row where all premises are true and the conclusion is false.</a:t>
            </a:r>
          </a:p>
          <a:p>
            <a:pPr marL="507779" lvl="1" indent="-253889" algn="l">
              <a:lnSpc>
                <a:spcPts val="3292"/>
              </a:lnSpc>
              <a:buAutoNum type="arabicPeriod"/>
            </a:pPr>
            <a:r>
              <a:rPr lang="en-US" sz="2351" b="1">
                <a:solidFill>
                  <a:srgbClr val="FFFFFF"/>
                </a:solidFill>
                <a:latin typeface="Open Sauce Bold"/>
                <a:ea typeface="Open Sauce Bold"/>
                <a:cs typeface="Open Sauce Bold"/>
                <a:sym typeface="Open Sauce Bold"/>
              </a:rPr>
              <a:t>If such a row exists, the argument is invalid; if not, it's valid.</a:t>
            </a:r>
          </a:p>
          <a:p>
            <a:pPr algn="l">
              <a:lnSpc>
                <a:spcPts val="3292"/>
              </a:lnSpc>
              <a:spcBef>
                <a:spcPct val="0"/>
              </a:spcBef>
            </a:pPr>
            <a:endParaRPr lang="en-US" sz="2351" b="1">
              <a:solidFill>
                <a:srgbClr val="FFFFFF"/>
              </a:solidFill>
              <a:latin typeface="Open Sauce Bold"/>
              <a:ea typeface="Open Sauce Bold"/>
              <a:cs typeface="Open Sauce Bold"/>
              <a:sym typeface="Open Sauce Bold"/>
            </a:endParaRPr>
          </a:p>
        </p:txBody>
      </p:sp>
      <p:grpSp>
        <p:nvGrpSpPr>
          <p:cNvPr id="17" name="Group 17"/>
          <p:cNvGrpSpPr/>
          <p:nvPr/>
        </p:nvGrpSpPr>
        <p:grpSpPr>
          <a:xfrm>
            <a:off x="1028700" y="674830"/>
            <a:ext cx="16227262" cy="889871"/>
            <a:chOff x="0" y="0"/>
            <a:chExt cx="4273847" cy="234369"/>
          </a:xfrm>
        </p:grpSpPr>
        <p:sp>
          <p:nvSpPr>
            <p:cNvPr id="18" name="Freeform 18"/>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19" name="TextBox 19"/>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20" name="Group 20"/>
          <p:cNvGrpSpPr/>
          <p:nvPr/>
        </p:nvGrpSpPr>
        <p:grpSpPr>
          <a:xfrm>
            <a:off x="9930047" y="746133"/>
            <a:ext cx="2917864" cy="747265"/>
            <a:chOff x="0" y="0"/>
            <a:chExt cx="768491" cy="196811"/>
          </a:xfrm>
        </p:grpSpPr>
        <p:sp>
          <p:nvSpPr>
            <p:cNvPr id="21" name="Freeform 21"/>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2" name="TextBox 22"/>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23" name="Group 23"/>
          <p:cNvGrpSpPr/>
          <p:nvPr/>
        </p:nvGrpSpPr>
        <p:grpSpPr>
          <a:xfrm>
            <a:off x="7115211" y="710482"/>
            <a:ext cx="2738635" cy="818568"/>
            <a:chOff x="0" y="0"/>
            <a:chExt cx="721287" cy="215590"/>
          </a:xfrm>
        </p:grpSpPr>
        <p:sp>
          <p:nvSpPr>
            <p:cNvPr id="24" name="Freeform 24"/>
            <p:cNvSpPr/>
            <p:nvPr/>
          </p:nvSpPr>
          <p:spPr>
            <a:xfrm>
              <a:off x="0" y="0"/>
              <a:ext cx="721287" cy="215590"/>
            </a:xfrm>
            <a:custGeom>
              <a:avLst/>
              <a:gdLst/>
              <a:ahLst/>
              <a:cxnLst/>
              <a:rect l="l" t="t" r="r" b="b"/>
              <a:pathLst>
                <a:path w="721287" h="215590">
                  <a:moveTo>
                    <a:pt x="107795" y="0"/>
                  </a:moveTo>
                  <a:lnTo>
                    <a:pt x="613492" y="0"/>
                  </a:lnTo>
                  <a:cubicBezTo>
                    <a:pt x="673025" y="0"/>
                    <a:pt x="721287" y="48261"/>
                    <a:pt x="721287" y="107795"/>
                  </a:cubicBezTo>
                  <a:lnTo>
                    <a:pt x="721287" y="107795"/>
                  </a:lnTo>
                  <a:cubicBezTo>
                    <a:pt x="721287" y="167328"/>
                    <a:pt x="673025" y="215590"/>
                    <a:pt x="613492" y="215590"/>
                  </a:cubicBezTo>
                  <a:lnTo>
                    <a:pt x="107795" y="215590"/>
                  </a:lnTo>
                  <a:cubicBezTo>
                    <a:pt x="48261" y="215590"/>
                    <a:pt x="0" y="167328"/>
                    <a:pt x="0" y="107795"/>
                  </a:cubicBezTo>
                  <a:lnTo>
                    <a:pt x="0" y="107795"/>
                  </a:lnTo>
                  <a:cubicBezTo>
                    <a:pt x="0" y="48261"/>
                    <a:pt x="48261" y="0"/>
                    <a:pt x="107795" y="0"/>
                  </a:cubicBezTo>
                  <a:close/>
                </a:path>
              </a:pathLst>
            </a:custGeom>
            <a:solidFill>
              <a:srgbClr val="FFFFFF"/>
            </a:solidFill>
          </p:spPr>
          <p:txBody>
            <a:bodyPr/>
            <a:lstStyle/>
            <a:p>
              <a:endParaRPr lang="en-US"/>
            </a:p>
          </p:txBody>
        </p:sp>
        <p:sp>
          <p:nvSpPr>
            <p:cNvPr id="25" name="TextBox 25"/>
            <p:cNvSpPr txBox="1"/>
            <p:nvPr/>
          </p:nvSpPr>
          <p:spPr>
            <a:xfrm>
              <a:off x="0" y="-47625"/>
              <a:ext cx="721287" cy="263215"/>
            </a:xfrm>
            <a:prstGeom prst="rect">
              <a:avLst/>
            </a:prstGeom>
          </p:spPr>
          <p:txBody>
            <a:bodyPr lIns="50800" tIns="50800" rIns="50800" bIns="50800" rtlCol="0" anchor="ctr"/>
            <a:lstStyle/>
            <a:p>
              <a:pPr algn="ctr">
                <a:lnSpc>
                  <a:spcPts val="3499"/>
                </a:lnSpc>
                <a:spcBef>
                  <a:spcPct val="0"/>
                </a:spcBef>
              </a:pPr>
              <a:r>
                <a:rPr lang="en-US" sz="2499">
                  <a:solidFill>
                    <a:srgbClr val="000000"/>
                  </a:solidFill>
                  <a:latin typeface="Open Sauce"/>
                  <a:ea typeface="Open Sauce"/>
                  <a:cs typeface="Open Sauce"/>
                  <a:sym typeface="Open Sauce"/>
                </a:rPr>
                <a:t>Unit 2</a:t>
              </a:r>
            </a:p>
          </p:txBody>
        </p:sp>
      </p:grpSp>
      <p:sp>
        <p:nvSpPr>
          <p:cNvPr id="26" name="Freeform 26"/>
          <p:cNvSpPr/>
          <p:nvPr/>
        </p:nvSpPr>
        <p:spPr>
          <a:xfrm>
            <a:off x="15546330" y="905510"/>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7" name="Group 27"/>
          <p:cNvGrpSpPr/>
          <p:nvPr/>
        </p:nvGrpSpPr>
        <p:grpSpPr>
          <a:xfrm>
            <a:off x="16366091" y="674830"/>
            <a:ext cx="889871" cy="88987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29" name="TextBox 29"/>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30" name="Group 30"/>
          <p:cNvGrpSpPr/>
          <p:nvPr/>
        </p:nvGrpSpPr>
        <p:grpSpPr>
          <a:xfrm>
            <a:off x="4713661" y="674830"/>
            <a:ext cx="2974020" cy="865515"/>
            <a:chOff x="0" y="0"/>
            <a:chExt cx="783281" cy="227955"/>
          </a:xfrm>
        </p:grpSpPr>
        <p:sp>
          <p:nvSpPr>
            <p:cNvPr id="31" name="Freeform 31"/>
            <p:cNvSpPr/>
            <p:nvPr/>
          </p:nvSpPr>
          <p:spPr>
            <a:xfrm>
              <a:off x="0" y="0"/>
              <a:ext cx="783281" cy="227955"/>
            </a:xfrm>
            <a:custGeom>
              <a:avLst/>
              <a:gdLst/>
              <a:ahLst/>
              <a:cxnLst/>
              <a:rect l="l" t="t" r="r" b="b"/>
              <a:pathLst>
                <a:path w="783281" h="227955">
                  <a:moveTo>
                    <a:pt x="113977" y="0"/>
                  </a:moveTo>
                  <a:lnTo>
                    <a:pt x="669304" y="0"/>
                  </a:lnTo>
                  <a:cubicBezTo>
                    <a:pt x="732252" y="0"/>
                    <a:pt x="783281" y="51029"/>
                    <a:pt x="783281" y="113977"/>
                  </a:cubicBezTo>
                  <a:lnTo>
                    <a:pt x="783281" y="113977"/>
                  </a:lnTo>
                  <a:cubicBezTo>
                    <a:pt x="783281" y="144206"/>
                    <a:pt x="771273" y="173196"/>
                    <a:pt x="749898" y="194571"/>
                  </a:cubicBezTo>
                  <a:cubicBezTo>
                    <a:pt x="728523" y="215946"/>
                    <a:pt x="699532" y="227955"/>
                    <a:pt x="669304" y="227955"/>
                  </a:cubicBezTo>
                  <a:lnTo>
                    <a:pt x="113977" y="227955"/>
                  </a:lnTo>
                  <a:cubicBezTo>
                    <a:pt x="83749" y="227955"/>
                    <a:pt x="54758" y="215946"/>
                    <a:pt x="33383" y="194571"/>
                  </a:cubicBezTo>
                  <a:cubicBezTo>
                    <a:pt x="12008" y="173196"/>
                    <a:pt x="0" y="144206"/>
                    <a:pt x="0" y="113977"/>
                  </a:cubicBezTo>
                  <a:lnTo>
                    <a:pt x="0" y="113977"/>
                  </a:lnTo>
                  <a:cubicBezTo>
                    <a:pt x="0" y="83749"/>
                    <a:pt x="12008" y="54758"/>
                    <a:pt x="33383" y="33383"/>
                  </a:cubicBezTo>
                  <a:cubicBezTo>
                    <a:pt x="54758" y="12008"/>
                    <a:pt x="83749" y="0"/>
                    <a:pt x="113977" y="0"/>
                  </a:cubicBezTo>
                  <a:close/>
                </a:path>
              </a:pathLst>
            </a:custGeom>
            <a:solidFill>
              <a:srgbClr val="000000"/>
            </a:solidFill>
          </p:spPr>
          <p:txBody>
            <a:bodyPr/>
            <a:lstStyle/>
            <a:p>
              <a:endParaRPr lang="en-US"/>
            </a:p>
          </p:txBody>
        </p:sp>
        <p:sp>
          <p:nvSpPr>
            <p:cNvPr id="32" name="TextBox 32"/>
            <p:cNvSpPr txBox="1"/>
            <p:nvPr/>
          </p:nvSpPr>
          <p:spPr>
            <a:xfrm>
              <a:off x="0" y="-47625"/>
              <a:ext cx="783281" cy="275580"/>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1</a:t>
              </a:r>
            </a:p>
          </p:txBody>
        </p:sp>
      </p:grpSp>
      <p:grpSp>
        <p:nvGrpSpPr>
          <p:cNvPr id="33" name="Group 33"/>
          <p:cNvGrpSpPr/>
          <p:nvPr/>
        </p:nvGrpSpPr>
        <p:grpSpPr>
          <a:xfrm>
            <a:off x="1450028" y="746133"/>
            <a:ext cx="2917864" cy="747265"/>
            <a:chOff x="0" y="0"/>
            <a:chExt cx="768491" cy="196811"/>
          </a:xfrm>
        </p:grpSpPr>
        <p:sp>
          <p:nvSpPr>
            <p:cNvPr id="34" name="Freeform 34"/>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5" name="TextBox 35"/>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grpSp>
        <p:nvGrpSpPr>
          <p:cNvPr id="36" name="Group 36"/>
          <p:cNvGrpSpPr/>
          <p:nvPr/>
        </p:nvGrpSpPr>
        <p:grpSpPr>
          <a:xfrm>
            <a:off x="12548052" y="746133"/>
            <a:ext cx="2917864" cy="747265"/>
            <a:chOff x="0" y="0"/>
            <a:chExt cx="768491" cy="196811"/>
          </a:xfrm>
        </p:grpSpPr>
        <p:sp>
          <p:nvSpPr>
            <p:cNvPr id="37" name="Freeform 37"/>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8" name="TextBox 38"/>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2019" y="2747855"/>
            <a:ext cx="7908496" cy="3121599"/>
            <a:chOff x="0" y="0"/>
            <a:chExt cx="2247454" cy="887103"/>
          </a:xfrm>
        </p:grpSpPr>
        <p:sp>
          <p:nvSpPr>
            <p:cNvPr id="3" name="Freeform 3"/>
            <p:cNvSpPr/>
            <p:nvPr/>
          </p:nvSpPr>
          <p:spPr>
            <a:xfrm>
              <a:off x="0" y="0"/>
              <a:ext cx="2247454" cy="887103"/>
            </a:xfrm>
            <a:custGeom>
              <a:avLst/>
              <a:gdLst/>
              <a:ahLst/>
              <a:cxnLst/>
              <a:rect l="l" t="t" r="r" b="b"/>
              <a:pathLst>
                <a:path w="2247454" h="887103">
                  <a:moveTo>
                    <a:pt x="48947" y="0"/>
                  </a:moveTo>
                  <a:lnTo>
                    <a:pt x="2198507" y="0"/>
                  </a:lnTo>
                  <a:cubicBezTo>
                    <a:pt x="2211489" y="0"/>
                    <a:pt x="2223939" y="5157"/>
                    <a:pt x="2233118" y="14336"/>
                  </a:cubicBezTo>
                  <a:cubicBezTo>
                    <a:pt x="2242297" y="23516"/>
                    <a:pt x="2247454" y="35965"/>
                    <a:pt x="2247454" y="48947"/>
                  </a:cubicBezTo>
                  <a:lnTo>
                    <a:pt x="2247454" y="838156"/>
                  </a:lnTo>
                  <a:cubicBezTo>
                    <a:pt x="2247454" y="851138"/>
                    <a:pt x="2242297" y="863587"/>
                    <a:pt x="2233118" y="872767"/>
                  </a:cubicBezTo>
                  <a:cubicBezTo>
                    <a:pt x="2223939" y="881946"/>
                    <a:pt x="2211489" y="887103"/>
                    <a:pt x="2198507" y="887103"/>
                  </a:cubicBezTo>
                  <a:lnTo>
                    <a:pt x="48947" y="887103"/>
                  </a:lnTo>
                  <a:cubicBezTo>
                    <a:pt x="35965" y="887103"/>
                    <a:pt x="23516" y="881946"/>
                    <a:pt x="14336" y="872767"/>
                  </a:cubicBezTo>
                  <a:cubicBezTo>
                    <a:pt x="5157" y="863587"/>
                    <a:pt x="0" y="851138"/>
                    <a:pt x="0" y="838156"/>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4" name="TextBox 4"/>
            <p:cNvSpPr txBox="1"/>
            <p:nvPr/>
          </p:nvSpPr>
          <p:spPr>
            <a:xfrm>
              <a:off x="0" y="-47625"/>
              <a:ext cx="2247454" cy="934728"/>
            </a:xfrm>
            <a:prstGeom prst="rect">
              <a:avLst/>
            </a:prstGeom>
          </p:spPr>
          <p:txBody>
            <a:bodyPr lIns="50800" tIns="50800" rIns="50800" bIns="50800" rtlCol="0" anchor="ctr"/>
            <a:lstStyle/>
            <a:p>
              <a:pPr algn="ctr">
                <a:lnSpc>
                  <a:spcPts val="3499"/>
                </a:lnSpc>
                <a:spcBef>
                  <a:spcPct val="0"/>
                </a:spcBef>
              </a:pPr>
              <a:endParaRPr/>
            </a:p>
          </p:txBody>
        </p:sp>
      </p:grpSp>
      <p:grpSp>
        <p:nvGrpSpPr>
          <p:cNvPr id="5" name="Group 5"/>
          <p:cNvGrpSpPr/>
          <p:nvPr/>
        </p:nvGrpSpPr>
        <p:grpSpPr>
          <a:xfrm>
            <a:off x="9144000" y="2693631"/>
            <a:ext cx="8513275" cy="3737798"/>
            <a:chOff x="0" y="0"/>
            <a:chExt cx="2447122" cy="1074422"/>
          </a:xfrm>
        </p:grpSpPr>
        <p:sp>
          <p:nvSpPr>
            <p:cNvPr id="6" name="Freeform 6"/>
            <p:cNvSpPr/>
            <p:nvPr/>
          </p:nvSpPr>
          <p:spPr>
            <a:xfrm>
              <a:off x="0" y="0"/>
              <a:ext cx="2447122" cy="1074422"/>
            </a:xfrm>
            <a:custGeom>
              <a:avLst/>
              <a:gdLst/>
              <a:ahLst/>
              <a:cxnLst/>
              <a:rect l="l" t="t" r="r" b="b"/>
              <a:pathLst>
                <a:path w="2447122" h="1074422">
                  <a:moveTo>
                    <a:pt x="90939" y="0"/>
                  </a:moveTo>
                  <a:lnTo>
                    <a:pt x="2356183" y="0"/>
                  </a:lnTo>
                  <a:cubicBezTo>
                    <a:pt x="2380301" y="0"/>
                    <a:pt x="2403432" y="9581"/>
                    <a:pt x="2420487" y="26636"/>
                  </a:cubicBezTo>
                  <a:cubicBezTo>
                    <a:pt x="2437541" y="43690"/>
                    <a:pt x="2447122" y="66821"/>
                    <a:pt x="2447122" y="90939"/>
                  </a:cubicBezTo>
                  <a:lnTo>
                    <a:pt x="2447122" y="983482"/>
                  </a:lnTo>
                  <a:cubicBezTo>
                    <a:pt x="2447122" y="1007601"/>
                    <a:pt x="2437541" y="1030732"/>
                    <a:pt x="2420487" y="1047786"/>
                  </a:cubicBezTo>
                  <a:cubicBezTo>
                    <a:pt x="2403432" y="1064841"/>
                    <a:pt x="2380301" y="1074422"/>
                    <a:pt x="2356183" y="1074422"/>
                  </a:cubicBezTo>
                  <a:lnTo>
                    <a:pt x="90939" y="1074422"/>
                  </a:lnTo>
                  <a:cubicBezTo>
                    <a:pt x="66821" y="1074422"/>
                    <a:pt x="43690" y="1064841"/>
                    <a:pt x="26636" y="1047786"/>
                  </a:cubicBezTo>
                  <a:cubicBezTo>
                    <a:pt x="9581" y="1030732"/>
                    <a:pt x="0" y="1007601"/>
                    <a:pt x="0" y="983482"/>
                  </a:cubicBezTo>
                  <a:lnTo>
                    <a:pt x="0" y="90939"/>
                  </a:lnTo>
                  <a:cubicBezTo>
                    <a:pt x="0" y="66821"/>
                    <a:pt x="9581" y="43690"/>
                    <a:pt x="26636" y="26636"/>
                  </a:cubicBezTo>
                  <a:cubicBezTo>
                    <a:pt x="43690" y="9581"/>
                    <a:pt x="66821" y="0"/>
                    <a:pt x="90939" y="0"/>
                  </a:cubicBezTo>
                  <a:close/>
                </a:path>
              </a:pathLst>
            </a:custGeom>
            <a:solidFill>
              <a:srgbClr val="1D1B1A"/>
            </a:solidFill>
            <a:ln cap="rnd">
              <a:noFill/>
              <a:prstDash val="solid"/>
              <a:round/>
            </a:ln>
          </p:spPr>
          <p:txBody>
            <a:bodyPr/>
            <a:lstStyle/>
            <a:p>
              <a:endParaRPr lang="en-US"/>
            </a:p>
          </p:txBody>
        </p:sp>
        <p:sp>
          <p:nvSpPr>
            <p:cNvPr id="7" name="TextBox 7"/>
            <p:cNvSpPr txBox="1"/>
            <p:nvPr/>
          </p:nvSpPr>
          <p:spPr>
            <a:xfrm>
              <a:off x="0" y="-47625"/>
              <a:ext cx="2447122" cy="1122047"/>
            </a:xfrm>
            <a:prstGeom prst="rect">
              <a:avLst/>
            </a:prstGeom>
          </p:spPr>
          <p:txBody>
            <a:bodyPr lIns="50800" tIns="50800" rIns="50800" bIns="50800" rtlCol="0" anchor="ctr"/>
            <a:lstStyle/>
            <a:p>
              <a:pPr algn="ctr">
                <a:lnSpc>
                  <a:spcPts val="3499"/>
                </a:lnSpc>
                <a:spcBef>
                  <a:spcPct val="0"/>
                </a:spcBef>
              </a:pPr>
              <a:endParaRPr/>
            </a:p>
          </p:txBody>
        </p:sp>
      </p:grpSp>
      <p:grpSp>
        <p:nvGrpSpPr>
          <p:cNvPr id="8" name="Group 8"/>
          <p:cNvGrpSpPr/>
          <p:nvPr/>
        </p:nvGrpSpPr>
        <p:grpSpPr>
          <a:xfrm>
            <a:off x="802019" y="6431429"/>
            <a:ext cx="7908496" cy="2527745"/>
            <a:chOff x="0" y="0"/>
            <a:chExt cx="2247454" cy="718340"/>
          </a:xfrm>
        </p:grpSpPr>
        <p:sp>
          <p:nvSpPr>
            <p:cNvPr id="9" name="Freeform 9"/>
            <p:cNvSpPr/>
            <p:nvPr/>
          </p:nvSpPr>
          <p:spPr>
            <a:xfrm>
              <a:off x="0" y="0"/>
              <a:ext cx="2247454" cy="718340"/>
            </a:xfrm>
            <a:custGeom>
              <a:avLst/>
              <a:gdLst/>
              <a:ahLst/>
              <a:cxnLst/>
              <a:rect l="l" t="t" r="r" b="b"/>
              <a:pathLst>
                <a:path w="2247454" h="718340">
                  <a:moveTo>
                    <a:pt x="48947" y="0"/>
                  </a:moveTo>
                  <a:lnTo>
                    <a:pt x="2198507" y="0"/>
                  </a:lnTo>
                  <a:cubicBezTo>
                    <a:pt x="2211489" y="0"/>
                    <a:pt x="2223939" y="5157"/>
                    <a:pt x="2233118" y="14336"/>
                  </a:cubicBezTo>
                  <a:cubicBezTo>
                    <a:pt x="2242297" y="23516"/>
                    <a:pt x="2247454" y="35965"/>
                    <a:pt x="2247454" y="48947"/>
                  </a:cubicBezTo>
                  <a:lnTo>
                    <a:pt x="2247454" y="669393"/>
                  </a:lnTo>
                  <a:cubicBezTo>
                    <a:pt x="2247454" y="682375"/>
                    <a:pt x="2242297" y="694825"/>
                    <a:pt x="2233118" y="704004"/>
                  </a:cubicBezTo>
                  <a:cubicBezTo>
                    <a:pt x="2223939" y="713183"/>
                    <a:pt x="2211489" y="718340"/>
                    <a:pt x="2198507" y="718340"/>
                  </a:cubicBezTo>
                  <a:lnTo>
                    <a:pt x="48947" y="718340"/>
                  </a:lnTo>
                  <a:cubicBezTo>
                    <a:pt x="35965" y="718340"/>
                    <a:pt x="23516" y="713183"/>
                    <a:pt x="14336" y="704004"/>
                  </a:cubicBezTo>
                  <a:cubicBezTo>
                    <a:pt x="5157" y="694825"/>
                    <a:pt x="0" y="682375"/>
                    <a:pt x="0" y="669393"/>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10" name="TextBox 10"/>
            <p:cNvSpPr txBox="1"/>
            <p:nvPr/>
          </p:nvSpPr>
          <p:spPr>
            <a:xfrm>
              <a:off x="0" y="-47625"/>
              <a:ext cx="2247454" cy="765965"/>
            </a:xfrm>
            <a:prstGeom prst="rect">
              <a:avLst/>
            </a:prstGeom>
          </p:spPr>
          <p:txBody>
            <a:bodyPr lIns="50800" tIns="50800" rIns="50800" bIns="50800" rtlCol="0" anchor="ctr"/>
            <a:lstStyle/>
            <a:p>
              <a:pPr algn="ctr">
                <a:lnSpc>
                  <a:spcPts val="3499"/>
                </a:lnSpc>
                <a:spcBef>
                  <a:spcPct val="0"/>
                </a:spcBef>
              </a:pPr>
              <a:endParaRPr/>
            </a:p>
          </p:txBody>
        </p:sp>
      </p:grpSp>
      <p:sp>
        <p:nvSpPr>
          <p:cNvPr id="11" name="Freeform 11"/>
          <p:cNvSpPr/>
          <p:nvPr/>
        </p:nvSpPr>
        <p:spPr>
          <a:xfrm>
            <a:off x="1500377" y="9521731"/>
            <a:ext cx="1923768" cy="399606"/>
          </a:xfrm>
          <a:custGeom>
            <a:avLst/>
            <a:gdLst/>
            <a:ahLst/>
            <a:cxnLst/>
            <a:rect l="l" t="t" r="r" b="b"/>
            <a:pathLst>
              <a:path w="1923768" h="399606">
                <a:moveTo>
                  <a:pt x="0" y="0"/>
                </a:moveTo>
                <a:lnTo>
                  <a:pt x="1923767" y="0"/>
                </a:lnTo>
                <a:lnTo>
                  <a:pt x="1923767" y="399606"/>
                </a:lnTo>
                <a:lnTo>
                  <a:pt x="0" y="399606"/>
                </a:lnTo>
                <a:lnTo>
                  <a:pt x="0" y="0"/>
                </a:lnTo>
                <a:close/>
              </a:path>
            </a:pathLst>
          </a:custGeom>
          <a:blipFill>
            <a:blip r:embed="rId2">
              <a:extLst>
                <a:ext uri="{96DAC541-7B7A-43D3-8B79-37D633B846F1}">
                  <asvg:svgBlip xmlns:asvg="http://schemas.microsoft.com/office/drawing/2016/SVG/main" r:embed="rId3"/>
                </a:ext>
              </a:extLst>
            </a:blip>
            <a:stretch>
              <a:fillRect b="-310516"/>
            </a:stretch>
          </a:blipFill>
        </p:spPr>
        <p:txBody>
          <a:bodyPr/>
          <a:lstStyle/>
          <a:p>
            <a:endParaRPr lang="en-US"/>
          </a:p>
        </p:txBody>
      </p:sp>
      <p:grpSp>
        <p:nvGrpSpPr>
          <p:cNvPr id="12" name="Group 12"/>
          <p:cNvGrpSpPr/>
          <p:nvPr/>
        </p:nvGrpSpPr>
        <p:grpSpPr>
          <a:xfrm>
            <a:off x="9737680" y="6687926"/>
            <a:ext cx="7325915" cy="3033608"/>
            <a:chOff x="0" y="0"/>
            <a:chExt cx="9767887" cy="4044810"/>
          </a:xfrm>
        </p:grpSpPr>
        <p:pic>
          <p:nvPicPr>
            <p:cNvPr id="13" name="Picture 13"/>
            <p:cNvPicPr>
              <a:picLocks noChangeAspect="1"/>
            </p:cNvPicPr>
            <p:nvPr/>
          </p:nvPicPr>
          <p:blipFill>
            <a:blip r:embed="rId4"/>
            <a:srcRect t="18923" b="18923"/>
            <a:stretch>
              <a:fillRect/>
            </a:stretch>
          </p:blipFill>
          <p:spPr>
            <a:xfrm>
              <a:off x="0" y="0"/>
              <a:ext cx="9767887" cy="4044810"/>
            </a:xfrm>
            <a:prstGeom prst="rect">
              <a:avLst/>
            </a:prstGeom>
          </p:spPr>
        </p:pic>
      </p:grpSp>
      <p:sp>
        <p:nvSpPr>
          <p:cNvPr id="14" name="TextBox 14"/>
          <p:cNvSpPr txBox="1"/>
          <p:nvPr/>
        </p:nvSpPr>
        <p:spPr>
          <a:xfrm>
            <a:off x="1500377" y="2858479"/>
            <a:ext cx="6623129" cy="3285037"/>
          </a:xfrm>
          <a:prstGeom prst="rect">
            <a:avLst/>
          </a:prstGeom>
        </p:spPr>
        <p:txBody>
          <a:bodyPr lIns="0" tIns="0" rIns="0" bIns="0" rtlCol="0" anchor="t">
            <a:spAutoFit/>
          </a:bodyPr>
          <a:lstStyle/>
          <a:p>
            <a:pPr marL="509593" lvl="1" indent="-254796" algn="l">
              <a:lnSpc>
                <a:spcPts val="3304"/>
              </a:lnSpc>
              <a:buFont typeface="Arial"/>
              <a:buChar char="•"/>
            </a:pPr>
            <a:r>
              <a:rPr lang="en-US" sz="2360" b="1">
                <a:solidFill>
                  <a:srgbClr val="1D1B1A"/>
                </a:solidFill>
                <a:latin typeface="Open Sauce Bold"/>
                <a:ea typeface="Open Sauce Bold"/>
                <a:cs typeface="Open Sauce Bold"/>
                <a:sym typeface="Open Sauce Bold"/>
              </a:rPr>
              <a:t>An inductive argument makes a conclusion likely but not certain, based on evidence.</a:t>
            </a:r>
          </a:p>
          <a:p>
            <a:pPr marL="509593" lvl="1" indent="-254796" algn="l">
              <a:lnSpc>
                <a:spcPts val="3304"/>
              </a:lnSpc>
              <a:buFont typeface="Arial"/>
              <a:buChar char="•"/>
            </a:pPr>
            <a:r>
              <a:rPr lang="en-US" sz="2360" b="1">
                <a:solidFill>
                  <a:srgbClr val="1D1B1A"/>
                </a:solidFill>
                <a:latin typeface="Open Sauce Bold"/>
                <a:ea typeface="Open Sauce Bold"/>
                <a:cs typeface="Open Sauce Bold"/>
                <a:sym typeface="Open Sauce Bold"/>
              </a:rPr>
              <a:t>Structure:</a:t>
            </a:r>
          </a:p>
          <a:p>
            <a:pPr marL="509593" lvl="1" indent="-254796" algn="l">
              <a:lnSpc>
                <a:spcPts val="3304"/>
              </a:lnSpc>
              <a:buAutoNum type="arabicPeriod"/>
            </a:pPr>
            <a:r>
              <a:rPr lang="en-US" sz="2360" b="1">
                <a:solidFill>
                  <a:srgbClr val="1D1B1A"/>
                </a:solidFill>
                <a:latin typeface="Open Sauce Bold"/>
                <a:ea typeface="Open Sauce Bold"/>
                <a:cs typeface="Open Sauce Bold"/>
                <a:sym typeface="Open Sauce Bold"/>
              </a:rPr>
              <a:t>Premises: Observations or facts.</a:t>
            </a:r>
          </a:p>
          <a:p>
            <a:pPr marL="509593" lvl="1" indent="-254796" algn="l">
              <a:lnSpc>
                <a:spcPts val="3304"/>
              </a:lnSpc>
              <a:buAutoNum type="arabicPeriod"/>
            </a:pPr>
            <a:r>
              <a:rPr lang="en-US" sz="2360" b="1">
                <a:solidFill>
                  <a:srgbClr val="1D1B1A"/>
                </a:solidFill>
                <a:latin typeface="Open Sauce Bold"/>
                <a:ea typeface="Open Sauce Bold"/>
                <a:cs typeface="Open Sauce Bold"/>
                <a:sym typeface="Open Sauce Bold"/>
              </a:rPr>
              <a:t>Conclusion: A probable outcome based on those observations.</a:t>
            </a:r>
          </a:p>
          <a:p>
            <a:pPr algn="l">
              <a:lnSpc>
                <a:spcPts val="3304"/>
              </a:lnSpc>
              <a:spcBef>
                <a:spcPct val="0"/>
              </a:spcBef>
            </a:pPr>
            <a:endParaRPr lang="en-US" sz="2360" b="1">
              <a:solidFill>
                <a:srgbClr val="1D1B1A"/>
              </a:solidFill>
              <a:latin typeface="Open Sauce Bold"/>
              <a:ea typeface="Open Sauce Bold"/>
              <a:cs typeface="Open Sauce Bold"/>
              <a:sym typeface="Open Sauce Bold"/>
            </a:endParaRPr>
          </a:p>
        </p:txBody>
      </p:sp>
      <p:sp>
        <p:nvSpPr>
          <p:cNvPr id="15" name="TextBox 15"/>
          <p:cNvSpPr txBox="1"/>
          <p:nvPr/>
        </p:nvSpPr>
        <p:spPr>
          <a:xfrm>
            <a:off x="1444702" y="6457909"/>
            <a:ext cx="6734478" cy="250126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Example:</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Premise: "These five cookies taste great."</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Conclusion: "So, all cookies from this recipe will likely taste great."</a:t>
            </a:r>
          </a:p>
          <a:p>
            <a:pPr algn="l">
              <a:lnSpc>
                <a:spcPts val="3359"/>
              </a:lnSpc>
              <a:spcBef>
                <a:spcPct val="0"/>
              </a:spcBef>
            </a:pPr>
            <a:endParaRPr lang="en-US" sz="2400" b="1">
              <a:solidFill>
                <a:srgbClr val="1D1B1A"/>
              </a:solidFill>
              <a:latin typeface="Open Sauce Bold"/>
              <a:ea typeface="Open Sauce Bold"/>
              <a:cs typeface="Open Sauce Bold"/>
              <a:sym typeface="Open Sauce Bold"/>
            </a:endParaRPr>
          </a:p>
        </p:txBody>
      </p:sp>
      <p:sp>
        <p:nvSpPr>
          <p:cNvPr id="16" name="TextBox 16"/>
          <p:cNvSpPr txBox="1"/>
          <p:nvPr/>
        </p:nvSpPr>
        <p:spPr>
          <a:xfrm>
            <a:off x="9720210" y="2868004"/>
            <a:ext cx="7539090" cy="3674691"/>
          </a:xfrm>
          <a:prstGeom prst="rect">
            <a:avLst/>
          </a:prstGeom>
        </p:spPr>
        <p:txBody>
          <a:bodyPr lIns="0" tIns="0" rIns="0" bIns="0" rtlCol="0" anchor="t">
            <a:spAutoFit/>
          </a:bodyPr>
          <a:lstStyle/>
          <a:p>
            <a:pPr algn="l">
              <a:lnSpc>
                <a:spcPts val="3292"/>
              </a:lnSpc>
            </a:pPr>
            <a:r>
              <a:rPr lang="en-US" sz="2351" b="1">
                <a:solidFill>
                  <a:srgbClr val="FFFFFF"/>
                </a:solidFill>
                <a:latin typeface="Open Sauce Bold"/>
                <a:ea typeface="Open Sauce Bold"/>
                <a:cs typeface="Open Sauce Bold"/>
                <a:sym typeface="Open Sauce Bold"/>
              </a:rPr>
              <a:t>Hume’s Problem of Induction:</a:t>
            </a:r>
          </a:p>
          <a:p>
            <a:pPr marL="507779" lvl="1" indent="-253889" algn="l">
              <a:lnSpc>
                <a:spcPts val="3292"/>
              </a:lnSpc>
              <a:buFont typeface="Arial"/>
              <a:buChar char="•"/>
            </a:pPr>
            <a:r>
              <a:rPr lang="en-US" sz="2351" b="1">
                <a:solidFill>
                  <a:srgbClr val="FFFFFF"/>
                </a:solidFill>
                <a:latin typeface="Open Sauce Bold"/>
                <a:ea typeface="Open Sauce Bold"/>
                <a:cs typeface="Open Sauce Bold"/>
                <a:sym typeface="Open Sauce Bold"/>
              </a:rPr>
              <a:t>We are not rationally justified in accepting the Principle of the Uniformity of Nature (the future will resemble the past) since:</a:t>
            </a:r>
          </a:p>
          <a:p>
            <a:pPr marL="1015557" lvl="2" indent="-338519" algn="l">
              <a:lnSpc>
                <a:spcPts val="3292"/>
              </a:lnSpc>
              <a:buAutoNum type="alphaLcPeriod"/>
            </a:pPr>
            <a:r>
              <a:rPr lang="en-US" sz="2351" b="1">
                <a:solidFill>
                  <a:srgbClr val="FFFFFF"/>
                </a:solidFill>
                <a:latin typeface="Open Sauce Bold"/>
                <a:ea typeface="Open Sauce Bold"/>
                <a:cs typeface="Open Sauce Bold"/>
                <a:sym typeface="Open Sauce Bold"/>
              </a:rPr>
              <a:t>No deductively valid or inductively strong argument for it exists.</a:t>
            </a:r>
          </a:p>
          <a:p>
            <a:pPr marL="1015557" lvl="2" indent="-338519" algn="l">
              <a:lnSpc>
                <a:spcPts val="3292"/>
              </a:lnSpc>
              <a:buAutoNum type="alphaLcPeriod"/>
            </a:pPr>
            <a:r>
              <a:rPr lang="en-US" sz="2351" b="1">
                <a:solidFill>
                  <a:srgbClr val="FFFFFF"/>
                </a:solidFill>
                <a:latin typeface="Open Sauce Bold"/>
                <a:ea typeface="Open Sauce Bold"/>
                <a:cs typeface="Open Sauce Bold"/>
                <a:sym typeface="Open Sauce Bold"/>
              </a:rPr>
              <a:t>Any inductive argument assumes the very principle it's trying to justify.</a:t>
            </a:r>
          </a:p>
          <a:p>
            <a:pPr algn="l">
              <a:lnSpc>
                <a:spcPts val="3292"/>
              </a:lnSpc>
              <a:spcBef>
                <a:spcPct val="0"/>
              </a:spcBef>
            </a:pPr>
            <a:endParaRPr lang="en-US" sz="2351" b="1">
              <a:solidFill>
                <a:srgbClr val="FFFFFF"/>
              </a:solidFill>
              <a:latin typeface="Open Sauce Bold"/>
              <a:ea typeface="Open Sauce Bold"/>
              <a:cs typeface="Open Sauce Bold"/>
              <a:sym typeface="Open Sauce Bold"/>
            </a:endParaRPr>
          </a:p>
        </p:txBody>
      </p:sp>
      <p:grpSp>
        <p:nvGrpSpPr>
          <p:cNvPr id="17" name="Group 17"/>
          <p:cNvGrpSpPr/>
          <p:nvPr/>
        </p:nvGrpSpPr>
        <p:grpSpPr>
          <a:xfrm>
            <a:off x="1028700" y="674830"/>
            <a:ext cx="16227262" cy="889871"/>
            <a:chOff x="0" y="0"/>
            <a:chExt cx="4273847" cy="234369"/>
          </a:xfrm>
        </p:grpSpPr>
        <p:sp>
          <p:nvSpPr>
            <p:cNvPr id="18" name="Freeform 18"/>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19" name="TextBox 19"/>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20" name="Group 20"/>
          <p:cNvGrpSpPr/>
          <p:nvPr/>
        </p:nvGrpSpPr>
        <p:grpSpPr>
          <a:xfrm>
            <a:off x="9930047" y="746133"/>
            <a:ext cx="2917864" cy="747265"/>
            <a:chOff x="0" y="0"/>
            <a:chExt cx="768491" cy="196811"/>
          </a:xfrm>
        </p:grpSpPr>
        <p:sp>
          <p:nvSpPr>
            <p:cNvPr id="21" name="Freeform 21"/>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2" name="TextBox 22"/>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23" name="Group 23"/>
          <p:cNvGrpSpPr/>
          <p:nvPr/>
        </p:nvGrpSpPr>
        <p:grpSpPr>
          <a:xfrm>
            <a:off x="7115211" y="710482"/>
            <a:ext cx="2738635" cy="818568"/>
            <a:chOff x="0" y="0"/>
            <a:chExt cx="721287" cy="215590"/>
          </a:xfrm>
        </p:grpSpPr>
        <p:sp>
          <p:nvSpPr>
            <p:cNvPr id="24" name="Freeform 24"/>
            <p:cNvSpPr/>
            <p:nvPr/>
          </p:nvSpPr>
          <p:spPr>
            <a:xfrm>
              <a:off x="0" y="0"/>
              <a:ext cx="721287" cy="215590"/>
            </a:xfrm>
            <a:custGeom>
              <a:avLst/>
              <a:gdLst/>
              <a:ahLst/>
              <a:cxnLst/>
              <a:rect l="l" t="t" r="r" b="b"/>
              <a:pathLst>
                <a:path w="721287" h="215590">
                  <a:moveTo>
                    <a:pt x="107795" y="0"/>
                  </a:moveTo>
                  <a:lnTo>
                    <a:pt x="613492" y="0"/>
                  </a:lnTo>
                  <a:cubicBezTo>
                    <a:pt x="673025" y="0"/>
                    <a:pt x="721287" y="48261"/>
                    <a:pt x="721287" y="107795"/>
                  </a:cubicBezTo>
                  <a:lnTo>
                    <a:pt x="721287" y="107795"/>
                  </a:lnTo>
                  <a:cubicBezTo>
                    <a:pt x="721287" y="167328"/>
                    <a:pt x="673025" y="215590"/>
                    <a:pt x="613492" y="215590"/>
                  </a:cubicBezTo>
                  <a:lnTo>
                    <a:pt x="107795" y="215590"/>
                  </a:lnTo>
                  <a:cubicBezTo>
                    <a:pt x="48261" y="215590"/>
                    <a:pt x="0" y="167328"/>
                    <a:pt x="0" y="107795"/>
                  </a:cubicBezTo>
                  <a:lnTo>
                    <a:pt x="0" y="107795"/>
                  </a:lnTo>
                  <a:cubicBezTo>
                    <a:pt x="0" y="48261"/>
                    <a:pt x="48261" y="0"/>
                    <a:pt x="107795" y="0"/>
                  </a:cubicBezTo>
                  <a:close/>
                </a:path>
              </a:pathLst>
            </a:custGeom>
            <a:solidFill>
              <a:srgbClr val="FFFFFF"/>
            </a:solidFill>
          </p:spPr>
          <p:txBody>
            <a:bodyPr/>
            <a:lstStyle/>
            <a:p>
              <a:endParaRPr lang="en-US"/>
            </a:p>
          </p:txBody>
        </p:sp>
        <p:sp>
          <p:nvSpPr>
            <p:cNvPr id="25" name="TextBox 25"/>
            <p:cNvSpPr txBox="1"/>
            <p:nvPr/>
          </p:nvSpPr>
          <p:spPr>
            <a:xfrm>
              <a:off x="0" y="-47625"/>
              <a:ext cx="721287" cy="263215"/>
            </a:xfrm>
            <a:prstGeom prst="rect">
              <a:avLst/>
            </a:prstGeom>
          </p:spPr>
          <p:txBody>
            <a:bodyPr lIns="50800" tIns="50800" rIns="50800" bIns="50800" rtlCol="0" anchor="ctr"/>
            <a:lstStyle/>
            <a:p>
              <a:pPr algn="ctr">
                <a:lnSpc>
                  <a:spcPts val="3499"/>
                </a:lnSpc>
                <a:spcBef>
                  <a:spcPct val="0"/>
                </a:spcBef>
              </a:pPr>
              <a:r>
                <a:rPr lang="en-US" sz="2499">
                  <a:solidFill>
                    <a:srgbClr val="000000"/>
                  </a:solidFill>
                  <a:latin typeface="Open Sauce"/>
                  <a:ea typeface="Open Sauce"/>
                  <a:cs typeface="Open Sauce"/>
                  <a:sym typeface="Open Sauce"/>
                </a:rPr>
                <a:t>Unit 2</a:t>
              </a:r>
            </a:p>
          </p:txBody>
        </p:sp>
      </p:grpSp>
      <p:sp>
        <p:nvSpPr>
          <p:cNvPr id="26" name="Freeform 26"/>
          <p:cNvSpPr/>
          <p:nvPr/>
        </p:nvSpPr>
        <p:spPr>
          <a:xfrm>
            <a:off x="15546330" y="905510"/>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7" name="Group 27"/>
          <p:cNvGrpSpPr/>
          <p:nvPr/>
        </p:nvGrpSpPr>
        <p:grpSpPr>
          <a:xfrm>
            <a:off x="16366091" y="674830"/>
            <a:ext cx="889871" cy="88987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29" name="TextBox 29"/>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30" name="Group 30"/>
          <p:cNvGrpSpPr/>
          <p:nvPr/>
        </p:nvGrpSpPr>
        <p:grpSpPr>
          <a:xfrm>
            <a:off x="4713661" y="674830"/>
            <a:ext cx="2974020" cy="865515"/>
            <a:chOff x="0" y="0"/>
            <a:chExt cx="783281" cy="227955"/>
          </a:xfrm>
        </p:grpSpPr>
        <p:sp>
          <p:nvSpPr>
            <p:cNvPr id="31" name="Freeform 31"/>
            <p:cNvSpPr/>
            <p:nvPr/>
          </p:nvSpPr>
          <p:spPr>
            <a:xfrm>
              <a:off x="0" y="0"/>
              <a:ext cx="783281" cy="227955"/>
            </a:xfrm>
            <a:custGeom>
              <a:avLst/>
              <a:gdLst/>
              <a:ahLst/>
              <a:cxnLst/>
              <a:rect l="l" t="t" r="r" b="b"/>
              <a:pathLst>
                <a:path w="783281" h="227955">
                  <a:moveTo>
                    <a:pt x="113977" y="0"/>
                  </a:moveTo>
                  <a:lnTo>
                    <a:pt x="669304" y="0"/>
                  </a:lnTo>
                  <a:cubicBezTo>
                    <a:pt x="732252" y="0"/>
                    <a:pt x="783281" y="51029"/>
                    <a:pt x="783281" y="113977"/>
                  </a:cubicBezTo>
                  <a:lnTo>
                    <a:pt x="783281" y="113977"/>
                  </a:lnTo>
                  <a:cubicBezTo>
                    <a:pt x="783281" y="144206"/>
                    <a:pt x="771273" y="173196"/>
                    <a:pt x="749898" y="194571"/>
                  </a:cubicBezTo>
                  <a:cubicBezTo>
                    <a:pt x="728523" y="215946"/>
                    <a:pt x="699532" y="227955"/>
                    <a:pt x="669304" y="227955"/>
                  </a:cubicBezTo>
                  <a:lnTo>
                    <a:pt x="113977" y="227955"/>
                  </a:lnTo>
                  <a:cubicBezTo>
                    <a:pt x="83749" y="227955"/>
                    <a:pt x="54758" y="215946"/>
                    <a:pt x="33383" y="194571"/>
                  </a:cubicBezTo>
                  <a:cubicBezTo>
                    <a:pt x="12008" y="173196"/>
                    <a:pt x="0" y="144206"/>
                    <a:pt x="0" y="113977"/>
                  </a:cubicBezTo>
                  <a:lnTo>
                    <a:pt x="0" y="113977"/>
                  </a:lnTo>
                  <a:cubicBezTo>
                    <a:pt x="0" y="83749"/>
                    <a:pt x="12008" y="54758"/>
                    <a:pt x="33383" y="33383"/>
                  </a:cubicBezTo>
                  <a:cubicBezTo>
                    <a:pt x="54758" y="12008"/>
                    <a:pt x="83749" y="0"/>
                    <a:pt x="113977" y="0"/>
                  </a:cubicBezTo>
                  <a:close/>
                </a:path>
              </a:pathLst>
            </a:custGeom>
            <a:solidFill>
              <a:srgbClr val="000000"/>
            </a:solidFill>
          </p:spPr>
          <p:txBody>
            <a:bodyPr/>
            <a:lstStyle/>
            <a:p>
              <a:endParaRPr lang="en-US"/>
            </a:p>
          </p:txBody>
        </p:sp>
        <p:sp>
          <p:nvSpPr>
            <p:cNvPr id="32" name="TextBox 32"/>
            <p:cNvSpPr txBox="1"/>
            <p:nvPr/>
          </p:nvSpPr>
          <p:spPr>
            <a:xfrm>
              <a:off x="0" y="-47625"/>
              <a:ext cx="783281" cy="275580"/>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1</a:t>
              </a:r>
            </a:p>
          </p:txBody>
        </p:sp>
      </p:grpSp>
      <p:grpSp>
        <p:nvGrpSpPr>
          <p:cNvPr id="33" name="Group 33"/>
          <p:cNvGrpSpPr/>
          <p:nvPr/>
        </p:nvGrpSpPr>
        <p:grpSpPr>
          <a:xfrm>
            <a:off x="1450028" y="746133"/>
            <a:ext cx="2917864" cy="747265"/>
            <a:chOff x="0" y="0"/>
            <a:chExt cx="768491" cy="196811"/>
          </a:xfrm>
        </p:grpSpPr>
        <p:sp>
          <p:nvSpPr>
            <p:cNvPr id="34" name="Freeform 34"/>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5" name="TextBox 35"/>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grpSp>
        <p:nvGrpSpPr>
          <p:cNvPr id="36" name="Group 36"/>
          <p:cNvGrpSpPr/>
          <p:nvPr/>
        </p:nvGrpSpPr>
        <p:grpSpPr>
          <a:xfrm>
            <a:off x="12548052" y="746133"/>
            <a:ext cx="2917864" cy="747265"/>
            <a:chOff x="0" y="0"/>
            <a:chExt cx="768491" cy="196811"/>
          </a:xfrm>
        </p:grpSpPr>
        <p:sp>
          <p:nvSpPr>
            <p:cNvPr id="37" name="Freeform 37"/>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8" name="TextBox 38"/>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2019" y="2747855"/>
            <a:ext cx="7908496" cy="5044344"/>
            <a:chOff x="0" y="0"/>
            <a:chExt cx="2247454" cy="1433513"/>
          </a:xfrm>
        </p:grpSpPr>
        <p:sp>
          <p:nvSpPr>
            <p:cNvPr id="3" name="Freeform 3"/>
            <p:cNvSpPr/>
            <p:nvPr/>
          </p:nvSpPr>
          <p:spPr>
            <a:xfrm>
              <a:off x="0" y="0"/>
              <a:ext cx="2247454" cy="1433513"/>
            </a:xfrm>
            <a:custGeom>
              <a:avLst/>
              <a:gdLst/>
              <a:ahLst/>
              <a:cxnLst/>
              <a:rect l="l" t="t" r="r" b="b"/>
              <a:pathLst>
                <a:path w="2247454" h="1433513">
                  <a:moveTo>
                    <a:pt x="48947" y="0"/>
                  </a:moveTo>
                  <a:lnTo>
                    <a:pt x="2198507" y="0"/>
                  </a:lnTo>
                  <a:cubicBezTo>
                    <a:pt x="2211489" y="0"/>
                    <a:pt x="2223939" y="5157"/>
                    <a:pt x="2233118" y="14336"/>
                  </a:cubicBezTo>
                  <a:cubicBezTo>
                    <a:pt x="2242297" y="23516"/>
                    <a:pt x="2247454" y="35965"/>
                    <a:pt x="2247454" y="48947"/>
                  </a:cubicBezTo>
                  <a:lnTo>
                    <a:pt x="2247454" y="1384566"/>
                  </a:lnTo>
                  <a:cubicBezTo>
                    <a:pt x="2247454" y="1397548"/>
                    <a:pt x="2242297" y="1409997"/>
                    <a:pt x="2233118" y="1419177"/>
                  </a:cubicBezTo>
                  <a:cubicBezTo>
                    <a:pt x="2223939" y="1428356"/>
                    <a:pt x="2211489" y="1433513"/>
                    <a:pt x="2198507" y="1433513"/>
                  </a:cubicBezTo>
                  <a:lnTo>
                    <a:pt x="48947" y="1433513"/>
                  </a:lnTo>
                  <a:cubicBezTo>
                    <a:pt x="35965" y="1433513"/>
                    <a:pt x="23516" y="1428356"/>
                    <a:pt x="14336" y="1419177"/>
                  </a:cubicBezTo>
                  <a:cubicBezTo>
                    <a:pt x="5157" y="1409997"/>
                    <a:pt x="0" y="1397548"/>
                    <a:pt x="0" y="1384566"/>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4" name="TextBox 4"/>
            <p:cNvSpPr txBox="1"/>
            <p:nvPr/>
          </p:nvSpPr>
          <p:spPr>
            <a:xfrm>
              <a:off x="0" y="-47625"/>
              <a:ext cx="2247454" cy="1481138"/>
            </a:xfrm>
            <a:prstGeom prst="rect">
              <a:avLst/>
            </a:prstGeom>
          </p:spPr>
          <p:txBody>
            <a:bodyPr lIns="50800" tIns="50800" rIns="50800" bIns="50800" rtlCol="0" anchor="ctr"/>
            <a:lstStyle/>
            <a:p>
              <a:pPr algn="ctr">
                <a:lnSpc>
                  <a:spcPts val="3499"/>
                </a:lnSpc>
                <a:spcBef>
                  <a:spcPct val="0"/>
                </a:spcBef>
              </a:pPr>
              <a:endParaRPr/>
            </a:p>
          </p:txBody>
        </p:sp>
      </p:grpSp>
      <p:grpSp>
        <p:nvGrpSpPr>
          <p:cNvPr id="5" name="Group 5"/>
          <p:cNvGrpSpPr/>
          <p:nvPr/>
        </p:nvGrpSpPr>
        <p:grpSpPr>
          <a:xfrm>
            <a:off x="9144000" y="2693631"/>
            <a:ext cx="8513275" cy="5098568"/>
            <a:chOff x="0" y="0"/>
            <a:chExt cx="2447122" cy="1465572"/>
          </a:xfrm>
        </p:grpSpPr>
        <p:sp>
          <p:nvSpPr>
            <p:cNvPr id="6" name="Freeform 6"/>
            <p:cNvSpPr/>
            <p:nvPr/>
          </p:nvSpPr>
          <p:spPr>
            <a:xfrm>
              <a:off x="0" y="0"/>
              <a:ext cx="2447122" cy="1465572"/>
            </a:xfrm>
            <a:custGeom>
              <a:avLst/>
              <a:gdLst/>
              <a:ahLst/>
              <a:cxnLst/>
              <a:rect l="l" t="t" r="r" b="b"/>
              <a:pathLst>
                <a:path w="2447122" h="1465572">
                  <a:moveTo>
                    <a:pt x="90939" y="0"/>
                  </a:moveTo>
                  <a:lnTo>
                    <a:pt x="2356183" y="0"/>
                  </a:lnTo>
                  <a:cubicBezTo>
                    <a:pt x="2380301" y="0"/>
                    <a:pt x="2403432" y="9581"/>
                    <a:pt x="2420487" y="26636"/>
                  </a:cubicBezTo>
                  <a:cubicBezTo>
                    <a:pt x="2437541" y="43690"/>
                    <a:pt x="2447122" y="66821"/>
                    <a:pt x="2447122" y="90939"/>
                  </a:cubicBezTo>
                  <a:lnTo>
                    <a:pt x="2447122" y="1374633"/>
                  </a:lnTo>
                  <a:cubicBezTo>
                    <a:pt x="2447122" y="1398751"/>
                    <a:pt x="2437541" y="1421882"/>
                    <a:pt x="2420487" y="1438937"/>
                  </a:cubicBezTo>
                  <a:cubicBezTo>
                    <a:pt x="2403432" y="1455991"/>
                    <a:pt x="2380301" y="1465572"/>
                    <a:pt x="2356183" y="1465572"/>
                  </a:cubicBezTo>
                  <a:lnTo>
                    <a:pt x="90939" y="1465572"/>
                  </a:lnTo>
                  <a:cubicBezTo>
                    <a:pt x="66821" y="1465572"/>
                    <a:pt x="43690" y="1455991"/>
                    <a:pt x="26636" y="1438937"/>
                  </a:cubicBezTo>
                  <a:cubicBezTo>
                    <a:pt x="9581" y="1421882"/>
                    <a:pt x="0" y="1398751"/>
                    <a:pt x="0" y="1374633"/>
                  </a:cubicBezTo>
                  <a:lnTo>
                    <a:pt x="0" y="90939"/>
                  </a:lnTo>
                  <a:cubicBezTo>
                    <a:pt x="0" y="66821"/>
                    <a:pt x="9581" y="43690"/>
                    <a:pt x="26636" y="26636"/>
                  </a:cubicBezTo>
                  <a:cubicBezTo>
                    <a:pt x="43690" y="9581"/>
                    <a:pt x="66821" y="0"/>
                    <a:pt x="90939" y="0"/>
                  </a:cubicBezTo>
                  <a:close/>
                </a:path>
              </a:pathLst>
            </a:custGeom>
            <a:solidFill>
              <a:srgbClr val="1D1B1A"/>
            </a:solidFill>
            <a:ln cap="rnd">
              <a:noFill/>
              <a:prstDash val="solid"/>
              <a:round/>
            </a:ln>
          </p:spPr>
          <p:txBody>
            <a:bodyPr/>
            <a:lstStyle/>
            <a:p>
              <a:endParaRPr lang="en-US"/>
            </a:p>
          </p:txBody>
        </p:sp>
        <p:sp>
          <p:nvSpPr>
            <p:cNvPr id="7" name="TextBox 7"/>
            <p:cNvSpPr txBox="1"/>
            <p:nvPr/>
          </p:nvSpPr>
          <p:spPr>
            <a:xfrm>
              <a:off x="0" y="-47625"/>
              <a:ext cx="2447122" cy="1513197"/>
            </a:xfrm>
            <a:prstGeom prst="rect">
              <a:avLst/>
            </a:prstGeom>
          </p:spPr>
          <p:txBody>
            <a:bodyPr lIns="50800" tIns="50800" rIns="50800" bIns="50800" rtlCol="0" anchor="ctr"/>
            <a:lstStyle/>
            <a:p>
              <a:pPr algn="ctr">
                <a:lnSpc>
                  <a:spcPts val="3499"/>
                </a:lnSpc>
                <a:spcBef>
                  <a:spcPct val="0"/>
                </a:spcBef>
              </a:pPr>
              <a:endParaRPr/>
            </a:p>
          </p:txBody>
        </p:sp>
      </p:grpSp>
      <p:sp>
        <p:nvSpPr>
          <p:cNvPr id="8" name="Freeform 8"/>
          <p:cNvSpPr/>
          <p:nvPr/>
        </p:nvSpPr>
        <p:spPr>
          <a:xfrm>
            <a:off x="1500377" y="9521731"/>
            <a:ext cx="1923768" cy="399606"/>
          </a:xfrm>
          <a:custGeom>
            <a:avLst/>
            <a:gdLst/>
            <a:ahLst/>
            <a:cxnLst/>
            <a:rect l="l" t="t" r="r" b="b"/>
            <a:pathLst>
              <a:path w="1923768" h="399606">
                <a:moveTo>
                  <a:pt x="0" y="0"/>
                </a:moveTo>
                <a:lnTo>
                  <a:pt x="1923767" y="0"/>
                </a:lnTo>
                <a:lnTo>
                  <a:pt x="1923767" y="399606"/>
                </a:lnTo>
                <a:lnTo>
                  <a:pt x="0" y="399606"/>
                </a:lnTo>
                <a:lnTo>
                  <a:pt x="0" y="0"/>
                </a:lnTo>
                <a:close/>
              </a:path>
            </a:pathLst>
          </a:custGeom>
          <a:blipFill>
            <a:blip r:embed="rId2">
              <a:extLst>
                <a:ext uri="{96DAC541-7B7A-43D3-8B79-37D633B846F1}">
                  <asvg:svgBlip xmlns:asvg="http://schemas.microsoft.com/office/drawing/2016/SVG/main" r:embed="rId3"/>
                </a:ext>
              </a:extLst>
            </a:blip>
            <a:stretch>
              <a:fillRect b="-310516"/>
            </a:stretch>
          </a:blipFill>
        </p:spPr>
        <p:txBody>
          <a:bodyPr/>
          <a:lstStyle/>
          <a:p>
            <a:endParaRPr lang="en-US"/>
          </a:p>
        </p:txBody>
      </p:sp>
      <p:sp>
        <p:nvSpPr>
          <p:cNvPr id="9" name="TextBox 9"/>
          <p:cNvSpPr txBox="1"/>
          <p:nvPr/>
        </p:nvSpPr>
        <p:spPr>
          <a:xfrm>
            <a:off x="1500377" y="2858479"/>
            <a:ext cx="6623129" cy="4933720"/>
          </a:xfrm>
          <a:prstGeom prst="rect">
            <a:avLst/>
          </a:prstGeom>
        </p:spPr>
        <p:txBody>
          <a:bodyPr lIns="0" tIns="0" rIns="0" bIns="0" rtlCol="0" anchor="t">
            <a:spAutoFit/>
          </a:bodyPr>
          <a:lstStyle/>
          <a:p>
            <a:pPr algn="l">
              <a:lnSpc>
                <a:spcPts val="3304"/>
              </a:lnSpc>
            </a:pPr>
            <a:r>
              <a:rPr lang="en-US" sz="2360" b="1">
                <a:solidFill>
                  <a:srgbClr val="1D1B1A"/>
                </a:solidFill>
                <a:latin typeface="Open Sauce Bold"/>
                <a:ea typeface="Open Sauce Bold"/>
                <a:cs typeface="Open Sauce Bold"/>
                <a:sym typeface="Open Sauce Bold"/>
              </a:rPr>
              <a:t>Hume’s Argument</a:t>
            </a:r>
          </a:p>
          <a:p>
            <a:pPr algn="l">
              <a:lnSpc>
                <a:spcPts val="3304"/>
              </a:lnSpc>
            </a:pPr>
            <a:endParaRPr lang="en-US" sz="2360" b="1">
              <a:solidFill>
                <a:srgbClr val="1D1B1A"/>
              </a:solidFill>
              <a:latin typeface="Open Sauce Bold"/>
              <a:ea typeface="Open Sauce Bold"/>
              <a:cs typeface="Open Sauce Bold"/>
              <a:sym typeface="Open Sauce Bold"/>
            </a:endParaRPr>
          </a:p>
          <a:p>
            <a:pPr algn="l">
              <a:lnSpc>
                <a:spcPts val="3304"/>
              </a:lnSpc>
            </a:pPr>
            <a:r>
              <a:rPr lang="en-US" sz="2360" b="1">
                <a:solidFill>
                  <a:srgbClr val="1D1B1A"/>
                </a:solidFill>
                <a:latin typeface="Open Sauce Bold"/>
                <a:ea typeface="Open Sauce Bold"/>
                <a:cs typeface="Open Sauce Bold"/>
                <a:sym typeface="Open Sauce Bold"/>
              </a:rPr>
              <a:t>1. We are rationally justified in accepting the Principle of the Uniformity of Nature only if there is an argument for it that has premises known to be true and is either (i) deductively valid or (ii) inductively strong.</a:t>
            </a:r>
          </a:p>
          <a:p>
            <a:pPr algn="l">
              <a:lnSpc>
                <a:spcPts val="3304"/>
              </a:lnSpc>
            </a:pPr>
            <a:r>
              <a:rPr lang="en-US" sz="2360" b="1">
                <a:solidFill>
                  <a:srgbClr val="1D1B1A"/>
                </a:solidFill>
                <a:latin typeface="Open Sauce Bold"/>
                <a:ea typeface="Open Sauce Bold"/>
                <a:cs typeface="Open Sauce Bold"/>
                <a:sym typeface="Open Sauce Bold"/>
              </a:rPr>
              <a:t>2. There is no such argument.</a:t>
            </a:r>
          </a:p>
          <a:p>
            <a:pPr algn="l">
              <a:lnSpc>
                <a:spcPts val="3304"/>
              </a:lnSpc>
            </a:pPr>
            <a:r>
              <a:rPr lang="en-US" sz="2360">
                <a:solidFill>
                  <a:srgbClr val="1D1B1A"/>
                </a:solidFill>
                <a:latin typeface="Open Sauce"/>
                <a:ea typeface="Open Sauce"/>
                <a:cs typeface="Open Sauce"/>
                <a:sym typeface="Open Sauce"/>
              </a:rPr>
              <a:t>    </a:t>
            </a:r>
            <a:r>
              <a:rPr lang="en-US" sz="2360" b="1">
                <a:solidFill>
                  <a:srgbClr val="1D1B1A"/>
                </a:solidFill>
                <a:latin typeface="Open Sauce Bold"/>
                <a:ea typeface="Open Sauce Bold"/>
                <a:cs typeface="Open Sauce Bold"/>
                <a:sym typeface="Open Sauce Bold"/>
              </a:rPr>
              <a:t>-----</a:t>
            </a:r>
          </a:p>
          <a:p>
            <a:pPr algn="l">
              <a:lnSpc>
                <a:spcPts val="3304"/>
              </a:lnSpc>
            </a:pPr>
            <a:r>
              <a:rPr lang="en-US" sz="2360" b="1">
                <a:solidFill>
                  <a:srgbClr val="1D1B1A"/>
                </a:solidFill>
                <a:latin typeface="Open Sauce Bold"/>
                <a:ea typeface="Open Sauce Bold"/>
                <a:cs typeface="Open Sauce Bold"/>
                <a:sym typeface="Open Sauce Bold"/>
              </a:rPr>
              <a:t>3. Thus, we are not rationally justified in accepting the Principle. </a:t>
            </a:r>
          </a:p>
          <a:p>
            <a:pPr algn="l">
              <a:lnSpc>
                <a:spcPts val="3304"/>
              </a:lnSpc>
              <a:spcBef>
                <a:spcPct val="0"/>
              </a:spcBef>
            </a:pPr>
            <a:endParaRPr lang="en-US" sz="2360" b="1">
              <a:solidFill>
                <a:srgbClr val="1D1B1A"/>
              </a:solidFill>
              <a:latin typeface="Open Sauce Bold"/>
              <a:ea typeface="Open Sauce Bold"/>
              <a:cs typeface="Open Sauce Bold"/>
              <a:sym typeface="Open Sauce Bold"/>
            </a:endParaRPr>
          </a:p>
        </p:txBody>
      </p:sp>
      <p:sp>
        <p:nvSpPr>
          <p:cNvPr id="10" name="TextBox 10"/>
          <p:cNvSpPr txBox="1"/>
          <p:nvPr/>
        </p:nvSpPr>
        <p:spPr>
          <a:xfrm>
            <a:off x="9720210" y="2868004"/>
            <a:ext cx="7539090" cy="4906801"/>
          </a:xfrm>
          <a:prstGeom prst="rect">
            <a:avLst/>
          </a:prstGeom>
        </p:spPr>
        <p:txBody>
          <a:bodyPr lIns="0" tIns="0" rIns="0" bIns="0" rtlCol="0" anchor="t">
            <a:spAutoFit/>
          </a:bodyPr>
          <a:lstStyle/>
          <a:p>
            <a:pPr algn="l">
              <a:lnSpc>
                <a:spcPts val="3292"/>
              </a:lnSpc>
            </a:pPr>
            <a:r>
              <a:rPr lang="en-US" sz="2351" b="1">
                <a:solidFill>
                  <a:srgbClr val="FFFFFF"/>
                </a:solidFill>
                <a:latin typeface="Open Sauce Bold"/>
                <a:ea typeface="Open Sauce Bold"/>
                <a:cs typeface="Open Sauce Bold"/>
                <a:sym typeface="Open Sauce Bold"/>
              </a:rPr>
              <a:t>A Pragmatic Justification for Accepting the Principle</a:t>
            </a:r>
          </a:p>
          <a:p>
            <a:pPr algn="l">
              <a:lnSpc>
                <a:spcPts val="3292"/>
              </a:lnSpc>
            </a:pPr>
            <a:endParaRPr lang="en-US" sz="2351" b="1">
              <a:solidFill>
                <a:srgbClr val="FFFFFF"/>
              </a:solidFill>
              <a:latin typeface="Open Sauce Bold"/>
              <a:ea typeface="Open Sauce Bold"/>
              <a:cs typeface="Open Sauce Bold"/>
              <a:sym typeface="Open Sauce Bold"/>
            </a:endParaRPr>
          </a:p>
          <a:p>
            <a:pPr algn="l">
              <a:lnSpc>
                <a:spcPts val="3292"/>
              </a:lnSpc>
            </a:pPr>
            <a:r>
              <a:rPr lang="en-US" sz="2351" b="1">
                <a:solidFill>
                  <a:srgbClr val="FFFFFF"/>
                </a:solidFill>
                <a:latin typeface="Open Sauce Bold"/>
                <a:ea typeface="Open Sauce Bold"/>
                <a:cs typeface="Open Sauce Bold"/>
                <a:sym typeface="Open Sauce Bold"/>
              </a:rPr>
              <a:t>1. We must make predictions about the future.</a:t>
            </a:r>
          </a:p>
          <a:p>
            <a:pPr algn="l">
              <a:lnSpc>
                <a:spcPts val="3292"/>
              </a:lnSpc>
            </a:pPr>
            <a:r>
              <a:rPr lang="en-US" sz="2351" b="1">
                <a:solidFill>
                  <a:srgbClr val="FFFFFF"/>
                </a:solidFill>
                <a:latin typeface="Open Sauce Bold"/>
                <a:ea typeface="Open Sauce Bold"/>
                <a:cs typeface="Open Sauce Bold"/>
                <a:sym typeface="Open Sauce Bold"/>
              </a:rPr>
              <a:t>2. In doing so, we must rely on some principle or rule.</a:t>
            </a:r>
          </a:p>
          <a:p>
            <a:pPr algn="l">
              <a:lnSpc>
                <a:spcPts val="3292"/>
              </a:lnSpc>
            </a:pPr>
            <a:r>
              <a:rPr lang="en-US" sz="2351" b="1">
                <a:solidFill>
                  <a:srgbClr val="FFFFFF"/>
                </a:solidFill>
                <a:latin typeface="Open Sauce Bold"/>
                <a:ea typeface="Open Sauce Bold"/>
                <a:cs typeface="Open Sauce Bold"/>
                <a:sym typeface="Open Sauce Bold"/>
              </a:rPr>
              <a:t>3. No principle is more likely to produce true predictions than the Principle of the Uniformity of Nature.</a:t>
            </a:r>
          </a:p>
          <a:p>
            <a:pPr algn="l">
              <a:lnSpc>
                <a:spcPts val="3292"/>
              </a:lnSpc>
            </a:pPr>
            <a:r>
              <a:rPr lang="en-US" sz="2351" b="1">
                <a:solidFill>
                  <a:srgbClr val="FFFFFF"/>
                </a:solidFill>
                <a:latin typeface="Open Sauce Bold"/>
                <a:ea typeface="Open Sauce Bold"/>
                <a:cs typeface="Open Sauce Bold"/>
                <a:sym typeface="Open Sauce Bold"/>
              </a:rPr>
              <a:t>-----</a:t>
            </a:r>
          </a:p>
          <a:p>
            <a:pPr algn="l">
              <a:lnSpc>
                <a:spcPts val="3292"/>
              </a:lnSpc>
            </a:pPr>
            <a:r>
              <a:rPr lang="en-US" sz="2351" b="1">
                <a:solidFill>
                  <a:srgbClr val="FFFFFF"/>
                </a:solidFill>
                <a:latin typeface="Open Sauce Bold"/>
                <a:ea typeface="Open Sauce Bold"/>
                <a:cs typeface="Open Sauce Bold"/>
                <a:sym typeface="Open Sauce Bold"/>
              </a:rPr>
              <a:t>4. So, we are rational to accept the Principle. </a:t>
            </a:r>
          </a:p>
          <a:p>
            <a:pPr algn="l">
              <a:lnSpc>
                <a:spcPts val="3292"/>
              </a:lnSpc>
              <a:spcBef>
                <a:spcPct val="0"/>
              </a:spcBef>
            </a:pPr>
            <a:endParaRPr lang="en-US" sz="2351" b="1">
              <a:solidFill>
                <a:srgbClr val="FFFFFF"/>
              </a:solidFill>
              <a:latin typeface="Open Sauce Bold"/>
              <a:ea typeface="Open Sauce Bold"/>
              <a:cs typeface="Open Sauce Bold"/>
              <a:sym typeface="Open Sauce Bold"/>
            </a:endParaRPr>
          </a:p>
        </p:txBody>
      </p:sp>
      <p:grpSp>
        <p:nvGrpSpPr>
          <p:cNvPr id="11" name="Group 11"/>
          <p:cNvGrpSpPr/>
          <p:nvPr/>
        </p:nvGrpSpPr>
        <p:grpSpPr>
          <a:xfrm>
            <a:off x="1028700" y="674830"/>
            <a:ext cx="16227262" cy="889871"/>
            <a:chOff x="0" y="0"/>
            <a:chExt cx="4273847" cy="234369"/>
          </a:xfrm>
        </p:grpSpPr>
        <p:sp>
          <p:nvSpPr>
            <p:cNvPr id="12" name="Freeform 12"/>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13" name="TextBox 13"/>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14" name="Group 14"/>
          <p:cNvGrpSpPr/>
          <p:nvPr/>
        </p:nvGrpSpPr>
        <p:grpSpPr>
          <a:xfrm>
            <a:off x="9930047" y="746133"/>
            <a:ext cx="2917864" cy="747265"/>
            <a:chOff x="0" y="0"/>
            <a:chExt cx="768491" cy="196811"/>
          </a:xfrm>
        </p:grpSpPr>
        <p:sp>
          <p:nvSpPr>
            <p:cNvPr id="15" name="Freeform 15"/>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16" name="TextBox 16"/>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17" name="Group 17"/>
          <p:cNvGrpSpPr/>
          <p:nvPr/>
        </p:nvGrpSpPr>
        <p:grpSpPr>
          <a:xfrm>
            <a:off x="7115211" y="710482"/>
            <a:ext cx="2738635" cy="818568"/>
            <a:chOff x="0" y="0"/>
            <a:chExt cx="721287" cy="215590"/>
          </a:xfrm>
        </p:grpSpPr>
        <p:sp>
          <p:nvSpPr>
            <p:cNvPr id="18" name="Freeform 18"/>
            <p:cNvSpPr/>
            <p:nvPr/>
          </p:nvSpPr>
          <p:spPr>
            <a:xfrm>
              <a:off x="0" y="0"/>
              <a:ext cx="721287" cy="215590"/>
            </a:xfrm>
            <a:custGeom>
              <a:avLst/>
              <a:gdLst/>
              <a:ahLst/>
              <a:cxnLst/>
              <a:rect l="l" t="t" r="r" b="b"/>
              <a:pathLst>
                <a:path w="721287" h="215590">
                  <a:moveTo>
                    <a:pt x="107795" y="0"/>
                  </a:moveTo>
                  <a:lnTo>
                    <a:pt x="613492" y="0"/>
                  </a:lnTo>
                  <a:cubicBezTo>
                    <a:pt x="673025" y="0"/>
                    <a:pt x="721287" y="48261"/>
                    <a:pt x="721287" y="107795"/>
                  </a:cubicBezTo>
                  <a:lnTo>
                    <a:pt x="721287" y="107795"/>
                  </a:lnTo>
                  <a:cubicBezTo>
                    <a:pt x="721287" y="167328"/>
                    <a:pt x="673025" y="215590"/>
                    <a:pt x="613492" y="215590"/>
                  </a:cubicBezTo>
                  <a:lnTo>
                    <a:pt x="107795" y="215590"/>
                  </a:lnTo>
                  <a:cubicBezTo>
                    <a:pt x="48261" y="215590"/>
                    <a:pt x="0" y="167328"/>
                    <a:pt x="0" y="107795"/>
                  </a:cubicBezTo>
                  <a:lnTo>
                    <a:pt x="0" y="107795"/>
                  </a:lnTo>
                  <a:cubicBezTo>
                    <a:pt x="0" y="48261"/>
                    <a:pt x="48261" y="0"/>
                    <a:pt x="107795" y="0"/>
                  </a:cubicBezTo>
                  <a:close/>
                </a:path>
              </a:pathLst>
            </a:custGeom>
            <a:solidFill>
              <a:srgbClr val="FFFFFF"/>
            </a:solidFill>
          </p:spPr>
          <p:txBody>
            <a:bodyPr/>
            <a:lstStyle/>
            <a:p>
              <a:endParaRPr lang="en-US"/>
            </a:p>
          </p:txBody>
        </p:sp>
        <p:sp>
          <p:nvSpPr>
            <p:cNvPr id="19" name="TextBox 19"/>
            <p:cNvSpPr txBox="1"/>
            <p:nvPr/>
          </p:nvSpPr>
          <p:spPr>
            <a:xfrm>
              <a:off x="0" y="-47625"/>
              <a:ext cx="721287" cy="263215"/>
            </a:xfrm>
            <a:prstGeom prst="rect">
              <a:avLst/>
            </a:prstGeom>
          </p:spPr>
          <p:txBody>
            <a:bodyPr lIns="50800" tIns="50800" rIns="50800" bIns="50800" rtlCol="0" anchor="ctr"/>
            <a:lstStyle/>
            <a:p>
              <a:pPr algn="ctr">
                <a:lnSpc>
                  <a:spcPts val="3499"/>
                </a:lnSpc>
                <a:spcBef>
                  <a:spcPct val="0"/>
                </a:spcBef>
              </a:pPr>
              <a:r>
                <a:rPr lang="en-US" sz="2499">
                  <a:solidFill>
                    <a:srgbClr val="000000"/>
                  </a:solidFill>
                  <a:latin typeface="Open Sauce"/>
                  <a:ea typeface="Open Sauce"/>
                  <a:cs typeface="Open Sauce"/>
                  <a:sym typeface="Open Sauce"/>
                </a:rPr>
                <a:t>Unit 2</a:t>
              </a:r>
            </a:p>
          </p:txBody>
        </p:sp>
      </p:grpSp>
      <p:sp>
        <p:nvSpPr>
          <p:cNvPr id="20" name="Freeform 20"/>
          <p:cNvSpPr/>
          <p:nvPr/>
        </p:nvSpPr>
        <p:spPr>
          <a:xfrm>
            <a:off x="15546330" y="905510"/>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1" name="Group 21"/>
          <p:cNvGrpSpPr/>
          <p:nvPr/>
        </p:nvGrpSpPr>
        <p:grpSpPr>
          <a:xfrm>
            <a:off x="16366091" y="674830"/>
            <a:ext cx="889871" cy="88987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23" name="TextBox 23"/>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24" name="Group 24"/>
          <p:cNvGrpSpPr/>
          <p:nvPr/>
        </p:nvGrpSpPr>
        <p:grpSpPr>
          <a:xfrm>
            <a:off x="4713661" y="674830"/>
            <a:ext cx="2974020" cy="865515"/>
            <a:chOff x="0" y="0"/>
            <a:chExt cx="783281" cy="227955"/>
          </a:xfrm>
        </p:grpSpPr>
        <p:sp>
          <p:nvSpPr>
            <p:cNvPr id="25" name="Freeform 25"/>
            <p:cNvSpPr/>
            <p:nvPr/>
          </p:nvSpPr>
          <p:spPr>
            <a:xfrm>
              <a:off x="0" y="0"/>
              <a:ext cx="783281" cy="227955"/>
            </a:xfrm>
            <a:custGeom>
              <a:avLst/>
              <a:gdLst/>
              <a:ahLst/>
              <a:cxnLst/>
              <a:rect l="l" t="t" r="r" b="b"/>
              <a:pathLst>
                <a:path w="783281" h="227955">
                  <a:moveTo>
                    <a:pt x="113977" y="0"/>
                  </a:moveTo>
                  <a:lnTo>
                    <a:pt x="669304" y="0"/>
                  </a:lnTo>
                  <a:cubicBezTo>
                    <a:pt x="732252" y="0"/>
                    <a:pt x="783281" y="51029"/>
                    <a:pt x="783281" y="113977"/>
                  </a:cubicBezTo>
                  <a:lnTo>
                    <a:pt x="783281" y="113977"/>
                  </a:lnTo>
                  <a:cubicBezTo>
                    <a:pt x="783281" y="144206"/>
                    <a:pt x="771273" y="173196"/>
                    <a:pt x="749898" y="194571"/>
                  </a:cubicBezTo>
                  <a:cubicBezTo>
                    <a:pt x="728523" y="215946"/>
                    <a:pt x="699532" y="227955"/>
                    <a:pt x="669304" y="227955"/>
                  </a:cubicBezTo>
                  <a:lnTo>
                    <a:pt x="113977" y="227955"/>
                  </a:lnTo>
                  <a:cubicBezTo>
                    <a:pt x="83749" y="227955"/>
                    <a:pt x="54758" y="215946"/>
                    <a:pt x="33383" y="194571"/>
                  </a:cubicBezTo>
                  <a:cubicBezTo>
                    <a:pt x="12008" y="173196"/>
                    <a:pt x="0" y="144206"/>
                    <a:pt x="0" y="113977"/>
                  </a:cubicBezTo>
                  <a:lnTo>
                    <a:pt x="0" y="113977"/>
                  </a:lnTo>
                  <a:cubicBezTo>
                    <a:pt x="0" y="83749"/>
                    <a:pt x="12008" y="54758"/>
                    <a:pt x="33383" y="33383"/>
                  </a:cubicBezTo>
                  <a:cubicBezTo>
                    <a:pt x="54758" y="12008"/>
                    <a:pt x="83749" y="0"/>
                    <a:pt x="113977" y="0"/>
                  </a:cubicBezTo>
                  <a:close/>
                </a:path>
              </a:pathLst>
            </a:custGeom>
            <a:solidFill>
              <a:srgbClr val="000000"/>
            </a:solidFill>
          </p:spPr>
          <p:txBody>
            <a:bodyPr/>
            <a:lstStyle/>
            <a:p>
              <a:endParaRPr lang="en-US"/>
            </a:p>
          </p:txBody>
        </p:sp>
        <p:sp>
          <p:nvSpPr>
            <p:cNvPr id="26" name="TextBox 26"/>
            <p:cNvSpPr txBox="1"/>
            <p:nvPr/>
          </p:nvSpPr>
          <p:spPr>
            <a:xfrm>
              <a:off x="0" y="-47625"/>
              <a:ext cx="783281" cy="275580"/>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1</a:t>
              </a:r>
            </a:p>
          </p:txBody>
        </p:sp>
      </p:grpSp>
      <p:grpSp>
        <p:nvGrpSpPr>
          <p:cNvPr id="27" name="Group 27"/>
          <p:cNvGrpSpPr/>
          <p:nvPr/>
        </p:nvGrpSpPr>
        <p:grpSpPr>
          <a:xfrm>
            <a:off x="1450028" y="746133"/>
            <a:ext cx="2917864" cy="747265"/>
            <a:chOff x="0" y="0"/>
            <a:chExt cx="768491" cy="196811"/>
          </a:xfrm>
        </p:grpSpPr>
        <p:sp>
          <p:nvSpPr>
            <p:cNvPr id="28" name="Freeform 28"/>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9" name="TextBox 29"/>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grpSp>
        <p:nvGrpSpPr>
          <p:cNvPr id="30" name="Group 30"/>
          <p:cNvGrpSpPr/>
          <p:nvPr/>
        </p:nvGrpSpPr>
        <p:grpSpPr>
          <a:xfrm>
            <a:off x="12548052" y="746133"/>
            <a:ext cx="2917864" cy="747265"/>
            <a:chOff x="0" y="0"/>
            <a:chExt cx="768491" cy="196811"/>
          </a:xfrm>
        </p:grpSpPr>
        <p:sp>
          <p:nvSpPr>
            <p:cNvPr id="31" name="Freeform 31"/>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2" name="TextBox 32"/>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2019" y="2747855"/>
            <a:ext cx="7908496" cy="3121599"/>
            <a:chOff x="0" y="0"/>
            <a:chExt cx="2247454" cy="887103"/>
          </a:xfrm>
        </p:grpSpPr>
        <p:sp>
          <p:nvSpPr>
            <p:cNvPr id="3" name="Freeform 3"/>
            <p:cNvSpPr/>
            <p:nvPr/>
          </p:nvSpPr>
          <p:spPr>
            <a:xfrm>
              <a:off x="0" y="0"/>
              <a:ext cx="2247454" cy="887103"/>
            </a:xfrm>
            <a:custGeom>
              <a:avLst/>
              <a:gdLst/>
              <a:ahLst/>
              <a:cxnLst/>
              <a:rect l="l" t="t" r="r" b="b"/>
              <a:pathLst>
                <a:path w="2247454" h="887103">
                  <a:moveTo>
                    <a:pt x="48947" y="0"/>
                  </a:moveTo>
                  <a:lnTo>
                    <a:pt x="2198507" y="0"/>
                  </a:lnTo>
                  <a:cubicBezTo>
                    <a:pt x="2211489" y="0"/>
                    <a:pt x="2223939" y="5157"/>
                    <a:pt x="2233118" y="14336"/>
                  </a:cubicBezTo>
                  <a:cubicBezTo>
                    <a:pt x="2242297" y="23516"/>
                    <a:pt x="2247454" y="35965"/>
                    <a:pt x="2247454" y="48947"/>
                  </a:cubicBezTo>
                  <a:lnTo>
                    <a:pt x="2247454" y="838156"/>
                  </a:lnTo>
                  <a:cubicBezTo>
                    <a:pt x="2247454" y="851138"/>
                    <a:pt x="2242297" y="863587"/>
                    <a:pt x="2233118" y="872767"/>
                  </a:cubicBezTo>
                  <a:cubicBezTo>
                    <a:pt x="2223939" y="881946"/>
                    <a:pt x="2211489" y="887103"/>
                    <a:pt x="2198507" y="887103"/>
                  </a:cubicBezTo>
                  <a:lnTo>
                    <a:pt x="48947" y="887103"/>
                  </a:lnTo>
                  <a:cubicBezTo>
                    <a:pt x="35965" y="887103"/>
                    <a:pt x="23516" y="881946"/>
                    <a:pt x="14336" y="872767"/>
                  </a:cubicBezTo>
                  <a:cubicBezTo>
                    <a:pt x="5157" y="863587"/>
                    <a:pt x="0" y="851138"/>
                    <a:pt x="0" y="838156"/>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4" name="TextBox 4"/>
            <p:cNvSpPr txBox="1"/>
            <p:nvPr/>
          </p:nvSpPr>
          <p:spPr>
            <a:xfrm>
              <a:off x="0" y="-47625"/>
              <a:ext cx="2247454" cy="934728"/>
            </a:xfrm>
            <a:prstGeom prst="rect">
              <a:avLst/>
            </a:prstGeom>
          </p:spPr>
          <p:txBody>
            <a:bodyPr lIns="50800" tIns="50800" rIns="50800" bIns="50800" rtlCol="0" anchor="ctr"/>
            <a:lstStyle/>
            <a:p>
              <a:pPr algn="ctr">
                <a:lnSpc>
                  <a:spcPts val="3499"/>
                </a:lnSpc>
                <a:spcBef>
                  <a:spcPct val="0"/>
                </a:spcBef>
              </a:pPr>
              <a:endParaRPr/>
            </a:p>
          </p:txBody>
        </p:sp>
      </p:grpSp>
      <p:grpSp>
        <p:nvGrpSpPr>
          <p:cNvPr id="5" name="Group 5"/>
          <p:cNvGrpSpPr/>
          <p:nvPr/>
        </p:nvGrpSpPr>
        <p:grpSpPr>
          <a:xfrm>
            <a:off x="9144000" y="2693631"/>
            <a:ext cx="8513275" cy="3737798"/>
            <a:chOff x="0" y="0"/>
            <a:chExt cx="2447122" cy="1074422"/>
          </a:xfrm>
        </p:grpSpPr>
        <p:sp>
          <p:nvSpPr>
            <p:cNvPr id="6" name="Freeform 6"/>
            <p:cNvSpPr/>
            <p:nvPr/>
          </p:nvSpPr>
          <p:spPr>
            <a:xfrm>
              <a:off x="0" y="0"/>
              <a:ext cx="2447122" cy="1074422"/>
            </a:xfrm>
            <a:custGeom>
              <a:avLst/>
              <a:gdLst/>
              <a:ahLst/>
              <a:cxnLst/>
              <a:rect l="l" t="t" r="r" b="b"/>
              <a:pathLst>
                <a:path w="2447122" h="1074422">
                  <a:moveTo>
                    <a:pt x="90939" y="0"/>
                  </a:moveTo>
                  <a:lnTo>
                    <a:pt x="2356183" y="0"/>
                  </a:lnTo>
                  <a:cubicBezTo>
                    <a:pt x="2380301" y="0"/>
                    <a:pt x="2403432" y="9581"/>
                    <a:pt x="2420487" y="26636"/>
                  </a:cubicBezTo>
                  <a:cubicBezTo>
                    <a:pt x="2437541" y="43690"/>
                    <a:pt x="2447122" y="66821"/>
                    <a:pt x="2447122" y="90939"/>
                  </a:cubicBezTo>
                  <a:lnTo>
                    <a:pt x="2447122" y="983482"/>
                  </a:lnTo>
                  <a:cubicBezTo>
                    <a:pt x="2447122" y="1007601"/>
                    <a:pt x="2437541" y="1030732"/>
                    <a:pt x="2420487" y="1047786"/>
                  </a:cubicBezTo>
                  <a:cubicBezTo>
                    <a:pt x="2403432" y="1064841"/>
                    <a:pt x="2380301" y="1074422"/>
                    <a:pt x="2356183" y="1074422"/>
                  </a:cubicBezTo>
                  <a:lnTo>
                    <a:pt x="90939" y="1074422"/>
                  </a:lnTo>
                  <a:cubicBezTo>
                    <a:pt x="66821" y="1074422"/>
                    <a:pt x="43690" y="1064841"/>
                    <a:pt x="26636" y="1047786"/>
                  </a:cubicBezTo>
                  <a:cubicBezTo>
                    <a:pt x="9581" y="1030732"/>
                    <a:pt x="0" y="1007601"/>
                    <a:pt x="0" y="983482"/>
                  </a:cubicBezTo>
                  <a:lnTo>
                    <a:pt x="0" y="90939"/>
                  </a:lnTo>
                  <a:cubicBezTo>
                    <a:pt x="0" y="66821"/>
                    <a:pt x="9581" y="43690"/>
                    <a:pt x="26636" y="26636"/>
                  </a:cubicBezTo>
                  <a:cubicBezTo>
                    <a:pt x="43690" y="9581"/>
                    <a:pt x="66821" y="0"/>
                    <a:pt x="90939" y="0"/>
                  </a:cubicBezTo>
                  <a:close/>
                </a:path>
              </a:pathLst>
            </a:custGeom>
            <a:solidFill>
              <a:srgbClr val="1D1B1A"/>
            </a:solidFill>
            <a:ln cap="rnd">
              <a:noFill/>
              <a:prstDash val="solid"/>
              <a:round/>
            </a:ln>
          </p:spPr>
          <p:txBody>
            <a:bodyPr/>
            <a:lstStyle/>
            <a:p>
              <a:endParaRPr lang="en-US"/>
            </a:p>
          </p:txBody>
        </p:sp>
        <p:sp>
          <p:nvSpPr>
            <p:cNvPr id="7" name="TextBox 7"/>
            <p:cNvSpPr txBox="1"/>
            <p:nvPr/>
          </p:nvSpPr>
          <p:spPr>
            <a:xfrm>
              <a:off x="0" y="-47625"/>
              <a:ext cx="2447122" cy="1122047"/>
            </a:xfrm>
            <a:prstGeom prst="rect">
              <a:avLst/>
            </a:prstGeom>
          </p:spPr>
          <p:txBody>
            <a:bodyPr lIns="50800" tIns="50800" rIns="50800" bIns="50800" rtlCol="0" anchor="ctr"/>
            <a:lstStyle/>
            <a:p>
              <a:pPr algn="ctr">
                <a:lnSpc>
                  <a:spcPts val="3499"/>
                </a:lnSpc>
                <a:spcBef>
                  <a:spcPct val="0"/>
                </a:spcBef>
              </a:pPr>
              <a:endParaRPr/>
            </a:p>
          </p:txBody>
        </p:sp>
      </p:grpSp>
      <p:grpSp>
        <p:nvGrpSpPr>
          <p:cNvPr id="8" name="Group 8"/>
          <p:cNvGrpSpPr/>
          <p:nvPr/>
        </p:nvGrpSpPr>
        <p:grpSpPr>
          <a:xfrm>
            <a:off x="802019" y="6431429"/>
            <a:ext cx="7908496" cy="2826871"/>
            <a:chOff x="0" y="0"/>
            <a:chExt cx="2247454" cy="803346"/>
          </a:xfrm>
        </p:grpSpPr>
        <p:sp>
          <p:nvSpPr>
            <p:cNvPr id="9" name="Freeform 9"/>
            <p:cNvSpPr/>
            <p:nvPr/>
          </p:nvSpPr>
          <p:spPr>
            <a:xfrm>
              <a:off x="0" y="0"/>
              <a:ext cx="2247454" cy="803347"/>
            </a:xfrm>
            <a:custGeom>
              <a:avLst/>
              <a:gdLst/>
              <a:ahLst/>
              <a:cxnLst/>
              <a:rect l="l" t="t" r="r" b="b"/>
              <a:pathLst>
                <a:path w="2247454" h="803347">
                  <a:moveTo>
                    <a:pt x="48947" y="0"/>
                  </a:moveTo>
                  <a:lnTo>
                    <a:pt x="2198507" y="0"/>
                  </a:lnTo>
                  <a:cubicBezTo>
                    <a:pt x="2211489" y="0"/>
                    <a:pt x="2223939" y="5157"/>
                    <a:pt x="2233118" y="14336"/>
                  </a:cubicBezTo>
                  <a:cubicBezTo>
                    <a:pt x="2242297" y="23516"/>
                    <a:pt x="2247454" y="35965"/>
                    <a:pt x="2247454" y="48947"/>
                  </a:cubicBezTo>
                  <a:lnTo>
                    <a:pt x="2247454" y="754400"/>
                  </a:lnTo>
                  <a:cubicBezTo>
                    <a:pt x="2247454" y="767381"/>
                    <a:pt x="2242297" y="779831"/>
                    <a:pt x="2233118" y="789010"/>
                  </a:cubicBezTo>
                  <a:cubicBezTo>
                    <a:pt x="2223939" y="798190"/>
                    <a:pt x="2211489" y="803347"/>
                    <a:pt x="2198507" y="803347"/>
                  </a:cubicBezTo>
                  <a:lnTo>
                    <a:pt x="48947" y="803347"/>
                  </a:lnTo>
                  <a:cubicBezTo>
                    <a:pt x="35965" y="803347"/>
                    <a:pt x="23516" y="798190"/>
                    <a:pt x="14336" y="789010"/>
                  </a:cubicBezTo>
                  <a:cubicBezTo>
                    <a:pt x="5157" y="779831"/>
                    <a:pt x="0" y="767381"/>
                    <a:pt x="0" y="754400"/>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10" name="TextBox 10"/>
            <p:cNvSpPr txBox="1"/>
            <p:nvPr/>
          </p:nvSpPr>
          <p:spPr>
            <a:xfrm>
              <a:off x="0" y="-47625"/>
              <a:ext cx="2247454" cy="850971"/>
            </a:xfrm>
            <a:prstGeom prst="rect">
              <a:avLst/>
            </a:prstGeom>
          </p:spPr>
          <p:txBody>
            <a:bodyPr lIns="50800" tIns="50800" rIns="50800" bIns="50800" rtlCol="0" anchor="ctr"/>
            <a:lstStyle/>
            <a:p>
              <a:pPr algn="ctr">
                <a:lnSpc>
                  <a:spcPts val="3499"/>
                </a:lnSpc>
                <a:spcBef>
                  <a:spcPct val="0"/>
                </a:spcBef>
              </a:pPr>
              <a:endParaRPr/>
            </a:p>
          </p:txBody>
        </p:sp>
      </p:grpSp>
      <p:sp>
        <p:nvSpPr>
          <p:cNvPr id="11" name="Freeform 11"/>
          <p:cNvSpPr/>
          <p:nvPr/>
        </p:nvSpPr>
        <p:spPr>
          <a:xfrm>
            <a:off x="1500377" y="9521731"/>
            <a:ext cx="1923768" cy="399606"/>
          </a:xfrm>
          <a:custGeom>
            <a:avLst/>
            <a:gdLst/>
            <a:ahLst/>
            <a:cxnLst/>
            <a:rect l="l" t="t" r="r" b="b"/>
            <a:pathLst>
              <a:path w="1923768" h="399606">
                <a:moveTo>
                  <a:pt x="0" y="0"/>
                </a:moveTo>
                <a:lnTo>
                  <a:pt x="1923767" y="0"/>
                </a:lnTo>
                <a:lnTo>
                  <a:pt x="1923767" y="399606"/>
                </a:lnTo>
                <a:lnTo>
                  <a:pt x="0" y="399606"/>
                </a:lnTo>
                <a:lnTo>
                  <a:pt x="0" y="0"/>
                </a:lnTo>
                <a:close/>
              </a:path>
            </a:pathLst>
          </a:custGeom>
          <a:blipFill>
            <a:blip r:embed="rId2">
              <a:extLst>
                <a:ext uri="{96DAC541-7B7A-43D3-8B79-37D633B846F1}">
                  <asvg:svgBlip xmlns:asvg="http://schemas.microsoft.com/office/drawing/2016/SVG/main" r:embed="rId3"/>
                </a:ext>
              </a:extLst>
            </a:blip>
            <a:stretch>
              <a:fillRect b="-310516"/>
            </a:stretch>
          </a:blipFill>
        </p:spPr>
        <p:txBody>
          <a:bodyPr/>
          <a:lstStyle/>
          <a:p>
            <a:endParaRPr lang="en-US"/>
          </a:p>
        </p:txBody>
      </p:sp>
      <p:grpSp>
        <p:nvGrpSpPr>
          <p:cNvPr id="12" name="Group 12"/>
          <p:cNvGrpSpPr/>
          <p:nvPr/>
        </p:nvGrpSpPr>
        <p:grpSpPr>
          <a:xfrm>
            <a:off x="9737680" y="6687926"/>
            <a:ext cx="7325915" cy="3033608"/>
            <a:chOff x="0" y="0"/>
            <a:chExt cx="9767887" cy="4044810"/>
          </a:xfrm>
        </p:grpSpPr>
        <p:pic>
          <p:nvPicPr>
            <p:cNvPr id="13" name="Picture 13"/>
            <p:cNvPicPr>
              <a:picLocks noChangeAspect="1"/>
            </p:cNvPicPr>
            <p:nvPr/>
          </p:nvPicPr>
          <p:blipFill>
            <a:blip r:embed="rId4"/>
            <a:srcRect t="18981" b="18981"/>
            <a:stretch>
              <a:fillRect/>
            </a:stretch>
          </p:blipFill>
          <p:spPr>
            <a:xfrm>
              <a:off x="0" y="0"/>
              <a:ext cx="9767887" cy="4044810"/>
            </a:xfrm>
            <a:prstGeom prst="rect">
              <a:avLst/>
            </a:prstGeom>
          </p:spPr>
        </p:pic>
      </p:grpSp>
      <p:grpSp>
        <p:nvGrpSpPr>
          <p:cNvPr id="14" name="Group 14"/>
          <p:cNvGrpSpPr/>
          <p:nvPr/>
        </p:nvGrpSpPr>
        <p:grpSpPr>
          <a:xfrm>
            <a:off x="1028700" y="674830"/>
            <a:ext cx="16227262" cy="889871"/>
            <a:chOff x="0" y="0"/>
            <a:chExt cx="4273847" cy="234369"/>
          </a:xfrm>
        </p:grpSpPr>
        <p:sp>
          <p:nvSpPr>
            <p:cNvPr id="15" name="Freeform 15"/>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16" name="TextBox 16"/>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17" name="Group 17"/>
          <p:cNvGrpSpPr/>
          <p:nvPr/>
        </p:nvGrpSpPr>
        <p:grpSpPr>
          <a:xfrm>
            <a:off x="9930047" y="746133"/>
            <a:ext cx="2917864" cy="747265"/>
            <a:chOff x="0" y="0"/>
            <a:chExt cx="768491" cy="196811"/>
          </a:xfrm>
        </p:grpSpPr>
        <p:sp>
          <p:nvSpPr>
            <p:cNvPr id="18" name="Freeform 18"/>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19" name="TextBox 19"/>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20" name="Group 20"/>
          <p:cNvGrpSpPr/>
          <p:nvPr/>
        </p:nvGrpSpPr>
        <p:grpSpPr>
          <a:xfrm>
            <a:off x="7115211" y="710482"/>
            <a:ext cx="2738635" cy="818568"/>
            <a:chOff x="0" y="0"/>
            <a:chExt cx="721287" cy="215590"/>
          </a:xfrm>
        </p:grpSpPr>
        <p:sp>
          <p:nvSpPr>
            <p:cNvPr id="21" name="Freeform 21"/>
            <p:cNvSpPr/>
            <p:nvPr/>
          </p:nvSpPr>
          <p:spPr>
            <a:xfrm>
              <a:off x="0" y="0"/>
              <a:ext cx="721287" cy="215590"/>
            </a:xfrm>
            <a:custGeom>
              <a:avLst/>
              <a:gdLst/>
              <a:ahLst/>
              <a:cxnLst/>
              <a:rect l="l" t="t" r="r" b="b"/>
              <a:pathLst>
                <a:path w="721287" h="215590">
                  <a:moveTo>
                    <a:pt x="107795" y="0"/>
                  </a:moveTo>
                  <a:lnTo>
                    <a:pt x="613492" y="0"/>
                  </a:lnTo>
                  <a:cubicBezTo>
                    <a:pt x="673025" y="0"/>
                    <a:pt x="721287" y="48261"/>
                    <a:pt x="721287" y="107795"/>
                  </a:cubicBezTo>
                  <a:lnTo>
                    <a:pt x="721287" y="107795"/>
                  </a:lnTo>
                  <a:cubicBezTo>
                    <a:pt x="721287" y="167328"/>
                    <a:pt x="673025" y="215590"/>
                    <a:pt x="613492" y="215590"/>
                  </a:cubicBezTo>
                  <a:lnTo>
                    <a:pt x="107795" y="215590"/>
                  </a:lnTo>
                  <a:cubicBezTo>
                    <a:pt x="48261" y="215590"/>
                    <a:pt x="0" y="167328"/>
                    <a:pt x="0" y="107795"/>
                  </a:cubicBezTo>
                  <a:lnTo>
                    <a:pt x="0" y="107795"/>
                  </a:lnTo>
                  <a:cubicBezTo>
                    <a:pt x="0" y="48261"/>
                    <a:pt x="48261" y="0"/>
                    <a:pt x="107795" y="0"/>
                  </a:cubicBezTo>
                  <a:close/>
                </a:path>
              </a:pathLst>
            </a:custGeom>
            <a:solidFill>
              <a:srgbClr val="FFFFFF"/>
            </a:solidFill>
          </p:spPr>
          <p:txBody>
            <a:bodyPr/>
            <a:lstStyle/>
            <a:p>
              <a:endParaRPr lang="en-US"/>
            </a:p>
          </p:txBody>
        </p:sp>
        <p:sp>
          <p:nvSpPr>
            <p:cNvPr id="22" name="TextBox 22"/>
            <p:cNvSpPr txBox="1"/>
            <p:nvPr/>
          </p:nvSpPr>
          <p:spPr>
            <a:xfrm>
              <a:off x="0" y="-47625"/>
              <a:ext cx="721287" cy="263215"/>
            </a:xfrm>
            <a:prstGeom prst="rect">
              <a:avLst/>
            </a:prstGeom>
          </p:spPr>
          <p:txBody>
            <a:bodyPr lIns="50800" tIns="50800" rIns="50800" bIns="50800" rtlCol="0" anchor="ctr"/>
            <a:lstStyle/>
            <a:p>
              <a:pPr algn="ctr">
                <a:lnSpc>
                  <a:spcPts val="3499"/>
                </a:lnSpc>
                <a:spcBef>
                  <a:spcPct val="0"/>
                </a:spcBef>
              </a:pPr>
              <a:r>
                <a:rPr lang="en-US" sz="2499">
                  <a:solidFill>
                    <a:srgbClr val="000000"/>
                  </a:solidFill>
                  <a:latin typeface="Open Sauce"/>
                  <a:ea typeface="Open Sauce"/>
                  <a:cs typeface="Open Sauce"/>
                  <a:sym typeface="Open Sauce"/>
                </a:rPr>
                <a:t>Unit 2</a:t>
              </a:r>
            </a:p>
          </p:txBody>
        </p:sp>
      </p:grpSp>
      <p:sp>
        <p:nvSpPr>
          <p:cNvPr id="23" name="Freeform 23"/>
          <p:cNvSpPr/>
          <p:nvPr/>
        </p:nvSpPr>
        <p:spPr>
          <a:xfrm>
            <a:off x="15546330" y="905510"/>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4" name="Group 24"/>
          <p:cNvGrpSpPr/>
          <p:nvPr/>
        </p:nvGrpSpPr>
        <p:grpSpPr>
          <a:xfrm>
            <a:off x="16366091" y="674830"/>
            <a:ext cx="889871" cy="88987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26" name="TextBox 26"/>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27" name="Group 27"/>
          <p:cNvGrpSpPr/>
          <p:nvPr/>
        </p:nvGrpSpPr>
        <p:grpSpPr>
          <a:xfrm>
            <a:off x="4713661" y="674830"/>
            <a:ext cx="2974020" cy="865515"/>
            <a:chOff x="0" y="0"/>
            <a:chExt cx="783281" cy="227955"/>
          </a:xfrm>
        </p:grpSpPr>
        <p:sp>
          <p:nvSpPr>
            <p:cNvPr id="28" name="Freeform 28"/>
            <p:cNvSpPr/>
            <p:nvPr/>
          </p:nvSpPr>
          <p:spPr>
            <a:xfrm>
              <a:off x="0" y="0"/>
              <a:ext cx="783281" cy="227955"/>
            </a:xfrm>
            <a:custGeom>
              <a:avLst/>
              <a:gdLst/>
              <a:ahLst/>
              <a:cxnLst/>
              <a:rect l="l" t="t" r="r" b="b"/>
              <a:pathLst>
                <a:path w="783281" h="227955">
                  <a:moveTo>
                    <a:pt x="113977" y="0"/>
                  </a:moveTo>
                  <a:lnTo>
                    <a:pt x="669304" y="0"/>
                  </a:lnTo>
                  <a:cubicBezTo>
                    <a:pt x="732252" y="0"/>
                    <a:pt x="783281" y="51029"/>
                    <a:pt x="783281" y="113977"/>
                  </a:cubicBezTo>
                  <a:lnTo>
                    <a:pt x="783281" y="113977"/>
                  </a:lnTo>
                  <a:cubicBezTo>
                    <a:pt x="783281" y="144206"/>
                    <a:pt x="771273" y="173196"/>
                    <a:pt x="749898" y="194571"/>
                  </a:cubicBezTo>
                  <a:cubicBezTo>
                    <a:pt x="728523" y="215946"/>
                    <a:pt x="699532" y="227955"/>
                    <a:pt x="669304" y="227955"/>
                  </a:cubicBezTo>
                  <a:lnTo>
                    <a:pt x="113977" y="227955"/>
                  </a:lnTo>
                  <a:cubicBezTo>
                    <a:pt x="83749" y="227955"/>
                    <a:pt x="54758" y="215946"/>
                    <a:pt x="33383" y="194571"/>
                  </a:cubicBezTo>
                  <a:cubicBezTo>
                    <a:pt x="12008" y="173196"/>
                    <a:pt x="0" y="144206"/>
                    <a:pt x="0" y="113977"/>
                  </a:cubicBezTo>
                  <a:lnTo>
                    <a:pt x="0" y="113977"/>
                  </a:lnTo>
                  <a:cubicBezTo>
                    <a:pt x="0" y="83749"/>
                    <a:pt x="12008" y="54758"/>
                    <a:pt x="33383" y="33383"/>
                  </a:cubicBezTo>
                  <a:cubicBezTo>
                    <a:pt x="54758" y="12008"/>
                    <a:pt x="83749" y="0"/>
                    <a:pt x="113977" y="0"/>
                  </a:cubicBezTo>
                  <a:close/>
                </a:path>
              </a:pathLst>
            </a:custGeom>
            <a:solidFill>
              <a:srgbClr val="000000"/>
            </a:solidFill>
          </p:spPr>
          <p:txBody>
            <a:bodyPr/>
            <a:lstStyle/>
            <a:p>
              <a:endParaRPr lang="en-US"/>
            </a:p>
          </p:txBody>
        </p:sp>
        <p:sp>
          <p:nvSpPr>
            <p:cNvPr id="29" name="TextBox 29"/>
            <p:cNvSpPr txBox="1"/>
            <p:nvPr/>
          </p:nvSpPr>
          <p:spPr>
            <a:xfrm>
              <a:off x="0" y="-47625"/>
              <a:ext cx="783281" cy="275580"/>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1</a:t>
              </a:r>
            </a:p>
          </p:txBody>
        </p:sp>
      </p:grpSp>
      <p:grpSp>
        <p:nvGrpSpPr>
          <p:cNvPr id="30" name="Group 30"/>
          <p:cNvGrpSpPr/>
          <p:nvPr/>
        </p:nvGrpSpPr>
        <p:grpSpPr>
          <a:xfrm>
            <a:off x="1450028" y="746133"/>
            <a:ext cx="2917864" cy="747265"/>
            <a:chOff x="0" y="0"/>
            <a:chExt cx="768491" cy="196811"/>
          </a:xfrm>
        </p:grpSpPr>
        <p:sp>
          <p:nvSpPr>
            <p:cNvPr id="31" name="Freeform 31"/>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2" name="TextBox 32"/>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grpSp>
        <p:nvGrpSpPr>
          <p:cNvPr id="33" name="Group 33"/>
          <p:cNvGrpSpPr/>
          <p:nvPr/>
        </p:nvGrpSpPr>
        <p:grpSpPr>
          <a:xfrm>
            <a:off x="12548052" y="746133"/>
            <a:ext cx="2917864" cy="747265"/>
            <a:chOff x="0" y="0"/>
            <a:chExt cx="768491" cy="196811"/>
          </a:xfrm>
        </p:grpSpPr>
        <p:sp>
          <p:nvSpPr>
            <p:cNvPr id="34" name="Freeform 34"/>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35" name="TextBox 35"/>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sp>
        <p:nvSpPr>
          <p:cNvPr id="36" name="TextBox 36"/>
          <p:cNvSpPr txBox="1"/>
          <p:nvPr/>
        </p:nvSpPr>
        <p:spPr>
          <a:xfrm>
            <a:off x="1500377" y="2858479"/>
            <a:ext cx="6623129" cy="3285037"/>
          </a:xfrm>
          <a:prstGeom prst="rect">
            <a:avLst/>
          </a:prstGeom>
        </p:spPr>
        <p:txBody>
          <a:bodyPr lIns="0" tIns="0" rIns="0" bIns="0" rtlCol="0" anchor="t">
            <a:spAutoFit/>
          </a:bodyPr>
          <a:lstStyle/>
          <a:p>
            <a:pPr marL="509593" lvl="1" indent="-254796" algn="l">
              <a:lnSpc>
                <a:spcPts val="3304"/>
              </a:lnSpc>
              <a:buFont typeface="Arial"/>
              <a:buChar char="•"/>
            </a:pPr>
            <a:r>
              <a:rPr lang="en-US" sz="2360" b="1">
                <a:solidFill>
                  <a:srgbClr val="1D1B1A"/>
                </a:solidFill>
                <a:latin typeface="Open Sauce Bold"/>
                <a:ea typeface="Open Sauce Bold"/>
                <a:cs typeface="Open Sauce Bold"/>
                <a:sym typeface="Open Sauce Bold"/>
              </a:rPr>
              <a:t>Inductive Argument Structure:</a:t>
            </a:r>
          </a:p>
          <a:p>
            <a:pPr marL="509593" lvl="1" indent="-254796" algn="l">
              <a:lnSpc>
                <a:spcPts val="3304"/>
              </a:lnSpc>
              <a:buFont typeface="Arial"/>
              <a:buChar char="•"/>
            </a:pPr>
            <a:r>
              <a:rPr lang="en-US" sz="2360" b="1">
                <a:solidFill>
                  <a:srgbClr val="1D1B1A"/>
                </a:solidFill>
                <a:latin typeface="Open Sauce Bold"/>
                <a:ea typeface="Open Sauce Bold"/>
                <a:cs typeface="Open Sauce Bold"/>
                <a:sym typeface="Open Sauce Bold"/>
              </a:rPr>
              <a:t>Generalization: "r% of a subset S of population P has trait T. So, r% of P has T."</a:t>
            </a:r>
          </a:p>
          <a:p>
            <a:pPr marL="509593" lvl="1" indent="-254796" algn="l">
              <a:lnSpc>
                <a:spcPts val="3304"/>
              </a:lnSpc>
              <a:buFont typeface="Arial"/>
              <a:buChar char="•"/>
            </a:pPr>
            <a:r>
              <a:rPr lang="en-US" sz="2360" b="1">
                <a:solidFill>
                  <a:srgbClr val="1D1B1A"/>
                </a:solidFill>
                <a:latin typeface="Open Sauce Bold"/>
                <a:ea typeface="Open Sauce Bold"/>
                <a:cs typeface="Open Sauce Bold"/>
                <a:sym typeface="Open Sauce Bold"/>
              </a:rPr>
              <a:t>Prediction: "r% of observed X’s have been Y. The next observed X will likely be Y."</a:t>
            </a:r>
          </a:p>
          <a:p>
            <a:pPr algn="l">
              <a:lnSpc>
                <a:spcPts val="3304"/>
              </a:lnSpc>
              <a:spcBef>
                <a:spcPct val="0"/>
              </a:spcBef>
            </a:pPr>
            <a:endParaRPr lang="en-US" sz="2360" b="1">
              <a:solidFill>
                <a:srgbClr val="1D1B1A"/>
              </a:solidFill>
              <a:latin typeface="Open Sauce Bold"/>
              <a:ea typeface="Open Sauce Bold"/>
              <a:cs typeface="Open Sauce Bold"/>
              <a:sym typeface="Open Sauce Bold"/>
            </a:endParaRPr>
          </a:p>
        </p:txBody>
      </p:sp>
      <p:sp>
        <p:nvSpPr>
          <p:cNvPr id="37" name="TextBox 37"/>
          <p:cNvSpPr txBox="1"/>
          <p:nvPr/>
        </p:nvSpPr>
        <p:spPr>
          <a:xfrm>
            <a:off x="1444702" y="6457909"/>
            <a:ext cx="6734478" cy="2920365"/>
          </a:xfrm>
          <a:prstGeom prst="rect">
            <a:avLst/>
          </a:prstGeom>
        </p:spPr>
        <p:txBody>
          <a:bodyPr lIns="0" tIns="0" rIns="0" bIns="0" rtlCol="0" anchor="t">
            <a:spAutoFit/>
          </a:bodyPr>
          <a:lstStyle/>
          <a:p>
            <a:pPr algn="l">
              <a:lnSpc>
                <a:spcPts val="3359"/>
              </a:lnSpc>
            </a:pPr>
            <a:r>
              <a:rPr lang="en-US" sz="2400" b="1">
                <a:solidFill>
                  <a:srgbClr val="1D1B1A"/>
                </a:solidFill>
                <a:latin typeface="Open Sauce Bold"/>
                <a:ea typeface="Open Sauce Bold"/>
                <a:cs typeface="Open Sauce Bold"/>
                <a:sym typeface="Open Sauce Bold"/>
              </a:rPr>
              <a:t>Projectibility:</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Projectible: Regularities that can reliably extend into the future (e.g., "All humans are mammals").</a:t>
            </a:r>
          </a:p>
          <a:p>
            <a:pPr marL="518160" lvl="1" indent="-259080" algn="l">
              <a:lnSpc>
                <a:spcPts val="3359"/>
              </a:lnSpc>
              <a:buFont typeface="Arial"/>
              <a:buChar char="•"/>
            </a:pPr>
            <a:r>
              <a:rPr lang="en-US" sz="2400" b="1">
                <a:solidFill>
                  <a:srgbClr val="1D1B1A"/>
                </a:solidFill>
                <a:latin typeface="Open Sauce Bold"/>
                <a:ea typeface="Open Sauce Bold"/>
                <a:cs typeface="Open Sauce Bold"/>
                <a:sym typeface="Open Sauce Bold"/>
              </a:rPr>
              <a:t>Non-Projectible: Regularities that fail to reliably predict (e.g., "GRUE" concept).</a:t>
            </a:r>
          </a:p>
          <a:p>
            <a:pPr algn="l">
              <a:lnSpc>
                <a:spcPts val="3359"/>
              </a:lnSpc>
              <a:spcBef>
                <a:spcPct val="0"/>
              </a:spcBef>
            </a:pPr>
            <a:endParaRPr lang="en-US" sz="2400" b="1">
              <a:solidFill>
                <a:srgbClr val="1D1B1A"/>
              </a:solidFill>
              <a:latin typeface="Open Sauce Bold"/>
              <a:ea typeface="Open Sauce Bold"/>
              <a:cs typeface="Open Sauce Bold"/>
              <a:sym typeface="Open Sauce Bold"/>
            </a:endParaRPr>
          </a:p>
        </p:txBody>
      </p:sp>
      <p:sp>
        <p:nvSpPr>
          <p:cNvPr id="38" name="TextBox 38"/>
          <p:cNvSpPr txBox="1"/>
          <p:nvPr/>
        </p:nvSpPr>
        <p:spPr>
          <a:xfrm>
            <a:off x="9720210" y="2868004"/>
            <a:ext cx="7539090" cy="3263988"/>
          </a:xfrm>
          <a:prstGeom prst="rect">
            <a:avLst/>
          </a:prstGeom>
        </p:spPr>
        <p:txBody>
          <a:bodyPr lIns="0" tIns="0" rIns="0" bIns="0" rtlCol="0" anchor="t">
            <a:spAutoFit/>
          </a:bodyPr>
          <a:lstStyle/>
          <a:p>
            <a:pPr algn="l">
              <a:lnSpc>
                <a:spcPts val="3292"/>
              </a:lnSpc>
            </a:pPr>
            <a:r>
              <a:rPr lang="en-US" sz="2351" b="1">
                <a:solidFill>
                  <a:srgbClr val="FFFFFF"/>
                </a:solidFill>
                <a:latin typeface="Open Sauce Bold"/>
                <a:ea typeface="Open Sauce Bold"/>
                <a:cs typeface="Open Sauce Bold"/>
                <a:sym typeface="Open Sauce Bold"/>
              </a:rPr>
              <a:t>Goodman’s New Riddle of Induction:</a:t>
            </a:r>
          </a:p>
          <a:p>
            <a:pPr marL="507779" lvl="1" indent="-253889" algn="l">
              <a:lnSpc>
                <a:spcPts val="3292"/>
              </a:lnSpc>
              <a:buFont typeface="Arial"/>
              <a:buChar char="•"/>
            </a:pPr>
            <a:r>
              <a:rPr lang="en-US" sz="2351" b="1">
                <a:solidFill>
                  <a:srgbClr val="FFFFFF"/>
                </a:solidFill>
                <a:latin typeface="Open Sauce Bold"/>
                <a:ea typeface="Open Sauce Bold"/>
                <a:cs typeface="Open Sauce Bold"/>
                <a:sym typeface="Open Sauce Bold"/>
              </a:rPr>
              <a:t>Green vs. GRUE:</a:t>
            </a:r>
          </a:p>
          <a:p>
            <a:pPr marL="1015557" lvl="2" indent="-338519" algn="l">
              <a:lnSpc>
                <a:spcPts val="3292"/>
              </a:lnSpc>
              <a:buFont typeface="Arial"/>
              <a:buChar char="⚬"/>
            </a:pPr>
            <a:r>
              <a:rPr lang="en-US" sz="2351" b="1">
                <a:solidFill>
                  <a:srgbClr val="FFFFFF"/>
                </a:solidFill>
                <a:latin typeface="Open Sauce Bold"/>
                <a:ea typeface="Open Sauce Bold"/>
                <a:cs typeface="Open Sauce Bold"/>
                <a:sym typeface="Open Sauce Bold"/>
              </a:rPr>
              <a:t>Green (observed in emeralds) is projectible.</a:t>
            </a:r>
          </a:p>
          <a:p>
            <a:pPr marL="1015557" lvl="2" indent="-338519" algn="l">
              <a:lnSpc>
                <a:spcPts val="3292"/>
              </a:lnSpc>
              <a:buFont typeface="Arial"/>
              <a:buChar char="⚬"/>
            </a:pPr>
            <a:r>
              <a:rPr lang="en-US" sz="2351" b="1">
                <a:solidFill>
                  <a:srgbClr val="FFFFFF"/>
                </a:solidFill>
                <a:latin typeface="Open Sauce Bold"/>
                <a:ea typeface="Open Sauce Bold"/>
                <a:cs typeface="Open Sauce Bold"/>
                <a:sym typeface="Open Sauce Bold"/>
              </a:rPr>
              <a:t>GRUE (changing from green to blue after 2100) is not projectible.</a:t>
            </a:r>
          </a:p>
          <a:p>
            <a:pPr marL="507779" lvl="1" indent="-253889" algn="l">
              <a:lnSpc>
                <a:spcPts val="3292"/>
              </a:lnSpc>
              <a:buFont typeface="Arial"/>
              <a:buChar char="•"/>
            </a:pPr>
            <a:r>
              <a:rPr lang="en-US" sz="2351" b="1">
                <a:solidFill>
                  <a:srgbClr val="FFFFFF"/>
                </a:solidFill>
                <a:latin typeface="Open Sauce Bold"/>
                <a:ea typeface="Open Sauce Bold"/>
                <a:cs typeface="Open Sauce Bold"/>
                <a:sym typeface="Open Sauce Bold"/>
              </a:rPr>
              <a:t>Conclusion: Some regularities are too specific or inconsistent to be reliable predictions.</a:t>
            </a:r>
          </a:p>
          <a:p>
            <a:pPr algn="l">
              <a:lnSpc>
                <a:spcPts val="3292"/>
              </a:lnSpc>
              <a:spcBef>
                <a:spcPct val="0"/>
              </a:spcBef>
            </a:pPr>
            <a:endParaRPr lang="en-US" sz="2351" b="1">
              <a:solidFill>
                <a:srgbClr val="FFFFFF"/>
              </a:solidFill>
              <a:latin typeface="Open Sauce Bold"/>
              <a:ea typeface="Open Sauce Bold"/>
              <a:cs typeface="Open Sauce Bold"/>
              <a:sym typeface="Open Sauce Bold"/>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9413" y="2886778"/>
            <a:ext cx="7908496" cy="4868097"/>
            <a:chOff x="0" y="0"/>
            <a:chExt cx="2247454" cy="1383427"/>
          </a:xfrm>
        </p:grpSpPr>
        <p:sp>
          <p:nvSpPr>
            <p:cNvPr id="3" name="Freeform 3"/>
            <p:cNvSpPr/>
            <p:nvPr/>
          </p:nvSpPr>
          <p:spPr>
            <a:xfrm>
              <a:off x="0" y="0"/>
              <a:ext cx="2247454" cy="1383427"/>
            </a:xfrm>
            <a:custGeom>
              <a:avLst/>
              <a:gdLst/>
              <a:ahLst/>
              <a:cxnLst/>
              <a:rect l="l" t="t" r="r" b="b"/>
              <a:pathLst>
                <a:path w="2247454" h="1383427">
                  <a:moveTo>
                    <a:pt x="48947" y="0"/>
                  </a:moveTo>
                  <a:lnTo>
                    <a:pt x="2198507" y="0"/>
                  </a:lnTo>
                  <a:cubicBezTo>
                    <a:pt x="2211489" y="0"/>
                    <a:pt x="2223939" y="5157"/>
                    <a:pt x="2233118" y="14336"/>
                  </a:cubicBezTo>
                  <a:cubicBezTo>
                    <a:pt x="2242297" y="23516"/>
                    <a:pt x="2247454" y="35965"/>
                    <a:pt x="2247454" y="48947"/>
                  </a:cubicBezTo>
                  <a:lnTo>
                    <a:pt x="2247454" y="1334480"/>
                  </a:lnTo>
                  <a:cubicBezTo>
                    <a:pt x="2247454" y="1347461"/>
                    <a:pt x="2242297" y="1359911"/>
                    <a:pt x="2233118" y="1369090"/>
                  </a:cubicBezTo>
                  <a:cubicBezTo>
                    <a:pt x="2223939" y="1378270"/>
                    <a:pt x="2211489" y="1383427"/>
                    <a:pt x="2198507" y="1383427"/>
                  </a:cubicBezTo>
                  <a:lnTo>
                    <a:pt x="48947" y="1383427"/>
                  </a:lnTo>
                  <a:cubicBezTo>
                    <a:pt x="35965" y="1383427"/>
                    <a:pt x="23516" y="1378270"/>
                    <a:pt x="14336" y="1369090"/>
                  </a:cubicBezTo>
                  <a:cubicBezTo>
                    <a:pt x="5157" y="1359911"/>
                    <a:pt x="0" y="1347461"/>
                    <a:pt x="0" y="1334480"/>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4" name="TextBox 4"/>
            <p:cNvSpPr txBox="1"/>
            <p:nvPr/>
          </p:nvSpPr>
          <p:spPr>
            <a:xfrm>
              <a:off x="0" y="-47625"/>
              <a:ext cx="2247454" cy="1431052"/>
            </a:xfrm>
            <a:prstGeom prst="rect">
              <a:avLst/>
            </a:prstGeom>
          </p:spPr>
          <p:txBody>
            <a:bodyPr lIns="50800" tIns="50800" rIns="50800" bIns="50800" rtlCol="0" anchor="ctr"/>
            <a:lstStyle/>
            <a:p>
              <a:pPr algn="ctr">
                <a:lnSpc>
                  <a:spcPts val="3499"/>
                </a:lnSpc>
                <a:spcBef>
                  <a:spcPct val="0"/>
                </a:spcBef>
              </a:pPr>
              <a:endParaRPr/>
            </a:p>
          </p:txBody>
        </p:sp>
      </p:grpSp>
      <p:sp>
        <p:nvSpPr>
          <p:cNvPr id="5" name="Freeform 5"/>
          <p:cNvSpPr/>
          <p:nvPr/>
        </p:nvSpPr>
        <p:spPr>
          <a:xfrm>
            <a:off x="1500377" y="9521731"/>
            <a:ext cx="1923768" cy="399606"/>
          </a:xfrm>
          <a:custGeom>
            <a:avLst/>
            <a:gdLst/>
            <a:ahLst/>
            <a:cxnLst/>
            <a:rect l="l" t="t" r="r" b="b"/>
            <a:pathLst>
              <a:path w="1923768" h="399606">
                <a:moveTo>
                  <a:pt x="0" y="0"/>
                </a:moveTo>
                <a:lnTo>
                  <a:pt x="1923767" y="0"/>
                </a:lnTo>
                <a:lnTo>
                  <a:pt x="1923767" y="399606"/>
                </a:lnTo>
                <a:lnTo>
                  <a:pt x="0" y="399606"/>
                </a:lnTo>
                <a:lnTo>
                  <a:pt x="0" y="0"/>
                </a:lnTo>
                <a:close/>
              </a:path>
            </a:pathLst>
          </a:custGeom>
          <a:blipFill>
            <a:blip r:embed="rId2">
              <a:extLst>
                <a:ext uri="{96DAC541-7B7A-43D3-8B79-37D633B846F1}">
                  <asvg:svgBlip xmlns:asvg="http://schemas.microsoft.com/office/drawing/2016/SVG/main" r:embed="rId3"/>
                </a:ext>
              </a:extLst>
            </a:blip>
            <a:stretch>
              <a:fillRect b="-310516"/>
            </a:stretch>
          </a:blipFill>
        </p:spPr>
        <p:txBody>
          <a:bodyPr/>
          <a:lstStyle/>
          <a:p>
            <a:endParaRPr lang="en-US"/>
          </a:p>
        </p:txBody>
      </p:sp>
      <p:grpSp>
        <p:nvGrpSpPr>
          <p:cNvPr id="6" name="Group 6"/>
          <p:cNvGrpSpPr/>
          <p:nvPr/>
        </p:nvGrpSpPr>
        <p:grpSpPr>
          <a:xfrm>
            <a:off x="9622526" y="2886778"/>
            <a:ext cx="7325915" cy="4868097"/>
            <a:chOff x="0" y="0"/>
            <a:chExt cx="9767887" cy="6490796"/>
          </a:xfrm>
        </p:grpSpPr>
        <p:pic>
          <p:nvPicPr>
            <p:cNvPr id="7" name="Picture 7"/>
            <p:cNvPicPr>
              <a:picLocks noChangeAspect="1"/>
            </p:cNvPicPr>
            <p:nvPr/>
          </p:nvPicPr>
          <p:blipFill>
            <a:blip r:embed="rId4"/>
            <a:srcRect t="162" b="162"/>
            <a:stretch>
              <a:fillRect/>
            </a:stretch>
          </p:blipFill>
          <p:spPr>
            <a:xfrm>
              <a:off x="0" y="0"/>
              <a:ext cx="9767887" cy="6490796"/>
            </a:xfrm>
            <a:prstGeom prst="rect">
              <a:avLst/>
            </a:prstGeom>
          </p:spPr>
        </p:pic>
      </p:grpSp>
      <p:grpSp>
        <p:nvGrpSpPr>
          <p:cNvPr id="8" name="Group 8"/>
          <p:cNvGrpSpPr/>
          <p:nvPr/>
        </p:nvGrpSpPr>
        <p:grpSpPr>
          <a:xfrm>
            <a:off x="1028700" y="674830"/>
            <a:ext cx="16227262" cy="889871"/>
            <a:chOff x="0" y="0"/>
            <a:chExt cx="4273847" cy="234369"/>
          </a:xfrm>
        </p:grpSpPr>
        <p:sp>
          <p:nvSpPr>
            <p:cNvPr id="9" name="Freeform 9"/>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10" name="TextBox 10"/>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11" name="Group 11"/>
          <p:cNvGrpSpPr/>
          <p:nvPr/>
        </p:nvGrpSpPr>
        <p:grpSpPr>
          <a:xfrm>
            <a:off x="9930047" y="746133"/>
            <a:ext cx="2917864" cy="747265"/>
            <a:chOff x="0" y="0"/>
            <a:chExt cx="768491" cy="196811"/>
          </a:xfrm>
        </p:grpSpPr>
        <p:sp>
          <p:nvSpPr>
            <p:cNvPr id="12" name="Freeform 12"/>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13" name="TextBox 13"/>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14" name="Group 14"/>
          <p:cNvGrpSpPr/>
          <p:nvPr/>
        </p:nvGrpSpPr>
        <p:grpSpPr>
          <a:xfrm>
            <a:off x="7115211" y="710482"/>
            <a:ext cx="2738635" cy="818568"/>
            <a:chOff x="0" y="0"/>
            <a:chExt cx="721287" cy="215590"/>
          </a:xfrm>
        </p:grpSpPr>
        <p:sp>
          <p:nvSpPr>
            <p:cNvPr id="15" name="Freeform 15"/>
            <p:cNvSpPr/>
            <p:nvPr/>
          </p:nvSpPr>
          <p:spPr>
            <a:xfrm>
              <a:off x="0" y="0"/>
              <a:ext cx="721287" cy="215590"/>
            </a:xfrm>
            <a:custGeom>
              <a:avLst/>
              <a:gdLst/>
              <a:ahLst/>
              <a:cxnLst/>
              <a:rect l="l" t="t" r="r" b="b"/>
              <a:pathLst>
                <a:path w="721287" h="215590">
                  <a:moveTo>
                    <a:pt x="107795" y="0"/>
                  </a:moveTo>
                  <a:lnTo>
                    <a:pt x="613492" y="0"/>
                  </a:lnTo>
                  <a:cubicBezTo>
                    <a:pt x="673025" y="0"/>
                    <a:pt x="721287" y="48261"/>
                    <a:pt x="721287" y="107795"/>
                  </a:cubicBezTo>
                  <a:lnTo>
                    <a:pt x="721287" y="107795"/>
                  </a:lnTo>
                  <a:cubicBezTo>
                    <a:pt x="721287" y="167328"/>
                    <a:pt x="673025" y="215590"/>
                    <a:pt x="613492" y="215590"/>
                  </a:cubicBezTo>
                  <a:lnTo>
                    <a:pt x="107795" y="215590"/>
                  </a:lnTo>
                  <a:cubicBezTo>
                    <a:pt x="48261" y="215590"/>
                    <a:pt x="0" y="167328"/>
                    <a:pt x="0" y="107795"/>
                  </a:cubicBezTo>
                  <a:lnTo>
                    <a:pt x="0" y="107795"/>
                  </a:lnTo>
                  <a:cubicBezTo>
                    <a:pt x="0" y="48261"/>
                    <a:pt x="48261" y="0"/>
                    <a:pt x="107795" y="0"/>
                  </a:cubicBezTo>
                  <a:close/>
                </a:path>
              </a:pathLst>
            </a:custGeom>
            <a:solidFill>
              <a:srgbClr val="FFFFFF"/>
            </a:solidFill>
          </p:spPr>
          <p:txBody>
            <a:bodyPr/>
            <a:lstStyle/>
            <a:p>
              <a:endParaRPr lang="en-US"/>
            </a:p>
          </p:txBody>
        </p:sp>
        <p:sp>
          <p:nvSpPr>
            <p:cNvPr id="16" name="TextBox 16"/>
            <p:cNvSpPr txBox="1"/>
            <p:nvPr/>
          </p:nvSpPr>
          <p:spPr>
            <a:xfrm>
              <a:off x="0" y="-47625"/>
              <a:ext cx="721287" cy="263215"/>
            </a:xfrm>
            <a:prstGeom prst="rect">
              <a:avLst/>
            </a:prstGeom>
          </p:spPr>
          <p:txBody>
            <a:bodyPr lIns="50800" tIns="50800" rIns="50800" bIns="50800" rtlCol="0" anchor="ctr"/>
            <a:lstStyle/>
            <a:p>
              <a:pPr algn="ctr">
                <a:lnSpc>
                  <a:spcPts val="3499"/>
                </a:lnSpc>
                <a:spcBef>
                  <a:spcPct val="0"/>
                </a:spcBef>
              </a:pPr>
              <a:r>
                <a:rPr lang="en-US" sz="2499">
                  <a:solidFill>
                    <a:srgbClr val="000000"/>
                  </a:solidFill>
                  <a:latin typeface="Open Sauce"/>
                  <a:ea typeface="Open Sauce"/>
                  <a:cs typeface="Open Sauce"/>
                  <a:sym typeface="Open Sauce"/>
                </a:rPr>
                <a:t>Unit 2</a:t>
              </a:r>
            </a:p>
          </p:txBody>
        </p:sp>
      </p:grpSp>
      <p:sp>
        <p:nvSpPr>
          <p:cNvPr id="17" name="Freeform 17"/>
          <p:cNvSpPr/>
          <p:nvPr/>
        </p:nvSpPr>
        <p:spPr>
          <a:xfrm>
            <a:off x="15546330" y="905510"/>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8" name="Group 18"/>
          <p:cNvGrpSpPr/>
          <p:nvPr/>
        </p:nvGrpSpPr>
        <p:grpSpPr>
          <a:xfrm>
            <a:off x="16366091" y="674830"/>
            <a:ext cx="889871" cy="88987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20" name="TextBox 20"/>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21" name="Group 21"/>
          <p:cNvGrpSpPr/>
          <p:nvPr/>
        </p:nvGrpSpPr>
        <p:grpSpPr>
          <a:xfrm>
            <a:off x="4713661" y="674830"/>
            <a:ext cx="2974020" cy="865515"/>
            <a:chOff x="0" y="0"/>
            <a:chExt cx="783281" cy="227955"/>
          </a:xfrm>
        </p:grpSpPr>
        <p:sp>
          <p:nvSpPr>
            <p:cNvPr id="22" name="Freeform 22"/>
            <p:cNvSpPr/>
            <p:nvPr/>
          </p:nvSpPr>
          <p:spPr>
            <a:xfrm>
              <a:off x="0" y="0"/>
              <a:ext cx="783281" cy="227955"/>
            </a:xfrm>
            <a:custGeom>
              <a:avLst/>
              <a:gdLst/>
              <a:ahLst/>
              <a:cxnLst/>
              <a:rect l="l" t="t" r="r" b="b"/>
              <a:pathLst>
                <a:path w="783281" h="227955">
                  <a:moveTo>
                    <a:pt x="113977" y="0"/>
                  </a:moveTo>
                  <a:lnTo>
                    <a:pt x="669304" y="0"/>
                  </a:lnTo>
                  <a:cubicBezTo>
                    <a:pt x="732252" y="0"/>
                    <a:pt x="783281" y="51029"/>
                    <a:pt x="783281" y="113977"/>
                  </a:cubicBezTo>
                  <a:lnTo>
                    <a:pt x="783281" y="113977"/>
                  </a:lnTo>
                  <a:cubicBezTo>
                    <a:pt x="783281" y="144206"/>
                    <a:pt x="771273" y="173196"/>
                    <a:pt x="749898" y="194571"/>
                  </a:cubicBezTo>
                  <a:cubicBezTo>
                    <a:pt x="728523" y="215946"/>
                    <a:pt x="699532" y="227955"/>
                    <a:pt x="669304" y="227955"/>
                  </a:cubicBezTo>
                  <a:lnTo>
                    <a:pt x="113977" y="227955"/>
                  </a:lnTo>
                  <a:cubicBezTo>
                    <a:pt x="83749" y="227955"/>
                    <a:pt x="54758" y="215946"/>
                    <a:pt x="33383" y="194571"/>
                  </a:cubicBezTo>
                  <a:cubicBezTo>
                    <a:pt x="12008" y="173196"/>
                    <a:pt x="0" y="144206"/>
                    <a:pt x="0" y="113977"/>
                  </a:cubicBezTo>
                  <a:lnTo>
                    <a:pt x="0" y="113977"/>
                  </a:lnTo>
                  <a:cubicBezTo>
                    <a:pt x="0" y="83749"/>
                    <a:pt x="12008" y="54758"/>
                    <a:pt x="33383" y="33383"/>
                  </a:cubicBezTo>
                  <a:cubicBezTo>
                    <a:pt x="54758" y="12008"/>
                    <a:pt x="83749" y="0"/>
                    <a:pt x="113977" y="0"/>
                  </a:cubicBezTo>
                  <a:close/>
                </a:path>
              </a:pathLst>
            </a:custGeom>
            <a:solidFill>
              <a:srgbClr val="000000"/>
            </a:solidFill>
          </p:spPr>
          <p:txBody>
            <a:bodyPr/>
            <a:lstStyle/>
            <a:p>
              <a:endParaRPr lang="en-US"/>
            </a:p>
          </p:txBody>
        </p:sp>
        <p:sp>
          <p:nvSpPr>
            <p:cNvPr id="23" name="TextBox 23"/>
            <p:cNvSpPr txBox="1"/>
            <p:nvPr/>
          </p:nvSpPr>
          <p:spPr>
            <a:xfrm>
              <a:off x="0" y="-47625"/>
              <a:ext cx="783281" cy="275580"/>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1</a:t>
              </a:r>
            </a:p>
          </p:txBody>
        </p:sp>
      </p:grpSp>
      <p:grpSp>
        <p:nvGrpSpPr>
          <p:cNvPr id="24" name="Group 24"/>
          <p:cNvGrpSpPr/>
          <p:nvPr/>
        </p:nvGrpSpPr>
        <p:grpSpPr>
          <a:xfrm>
            <a:off x="1450028" y="746133"/>
            <a:ext cx="2917864" cy="747265"/>
            <a:chOff x="0" y="0"/>
            <a:chExt cx="768491" cy="196811"/>
          </a:xfrm>
        </p:grpSpPr>
        <p:sp>
          <p:nvSpPr>
            <p:cNvPr id="25" name="Freeform 25"/>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6" name="TextBox 26"/>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grpSp>
        <p:nvGrpSpPr>
          <p:cNvPr id="27" name="Group 27"/>
          <p:cNvGrpSpPr/>
          <p:nvPr/>
        </p:nvGrpSpPr>
        <p:grpSpPr>
          <a:xfrm>
            <a:off x="12548052" y="746133"/>
            <a:ext cx="2917864" cy="747265"/>
            <a:chOff x="0" y="0"/>
            <a:chExt cx="768491" cy="196811"/>
          </a:xfrm>
        </p:grpSpPr>
        <p:sp>
          <p:nvSpPr>
            <p:cNvPr id="28" name="Freeform 28"/>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9" name="TextBox 29"/>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sp>
        <p:nvSpPr>
          <p:cNvPr id="30" name="TextBox 30"/>
          <p:cNvSpPr txBox="1"/>
          <p:nvPr/>
        </p:nvSpPr>
        <p:spPr>
          <a:xfrm>
            <a:off x="1500377" y="3242325"/>
            <a:ext cx="6623129" cy="4109378"/>
          </a:xfrm>
          <a:prstGeom prst="rect">
            <a:avLst/>
          </a:prstGeom>
        </p:spPr>
        <p:txBody>
          <a:bodyPr lIns="0" tIns="0" rIns="0" bIns="0" rtlCol="0" anchor="t">
            <a:spAutoFit/>
          </a:bodyPr>
          <a:lstStyle/>
          <a:p>
            <a:pPr algn="l">
              <a:lnSpc>
                <a:spcPts val="3304"/>
              </a:lnSpc>
            </a:pPr>
            <a:r>
              <a:rPr lang="en-US" sz="2360" b="1">
                <a:solidFill>
                  <a:srgbClr val="1D1B1A"/>
                </a:solidFill>
                <a:latin typeface="Open Sauce Bold"/>
                <a:ea typeface="Open Sauce Bold"/>
                <a:cs typeface="Open Sauce Bold"/>
                <a:sym typeface="Open Sauce Bold"/>
              </a:rPr>
              <a:t>Challenges with Induction</a:t>
            </a:r>
          </a:p>
          <a:p>
            <a:pPr marL="509593" lvl="1" indent="-254796" algn="l">
              <a:lnSpc>
                <a:spcPts val="3304"/>
              </a:lnSpc>
              <a:buFont typeface="Arial"/>
              <a:buChar char="•"/>
            </a:pPr>
            <a:r>
              <a:rPr lang="en-US" sz="2360" b="1">
                <a:solidFill>
                  <a:srgbClr val="1D1B1A"/>
                </a:solidFill>
                <a:latin typeface="Open Sauce Bold"/>
                <a:ea typeface="Open Sauce Bold"/>
                <a:cs typeface="Open Sauce Bold"/>
                <a:sym typeface="Open Sauce Bold"/>
              </a:rPr>
              <a:t>Infinite Regularities: In any finite dataset, there are infinite regularities.</a:t>
            </a:r>
          </a:p>
          <a:p>
            <a:pPr marL="509593" lvl="1" indent="-254796" algn="l">
              <a:lnSpc>
                <a:spcPts val="3304"/>
              </a:lnSpc>
              <a:buFont typeface="Arial"/>
              <a:buChar char="•"/>
            </a:pPr>
            <a:r>
              <a:rPr lang="en-US" sz="2360" b="1">
                <a:solidFill>
                  <a:srgbClr val="1D1B1A"/>
                </a:solidFill>
                <a:latin typeface="Open Sauce Bold"/>
                <a:ea typeface="Open Sauce Bold"/>
                <a:cs typeface="Open Sauce Bold"/>
                <a:sym typeface="Open Sauce Bold"/>
              </a:rPr>
              <a:t>Conflicting Predictions: Different regularities can lead to conflicting predictions.</a:t>
            </a:r>
          </a:p>
          <a:p>
            <a:pPr marL="509593" lvl="1" indent="-254796" algn="l">
              <a:lnSpc>
                <a:spcPts val="3304"/>
              </a:lnSpc>
              <a:buFont typeface="Arial"/>
              <a:buChar char="•"/>
            </a:pPr>
            <a:r>
              <a:rPr lang="en-US" sz="2360" b="1">
                <a:solidFill>
                  <a:srgbClr val="1D1B1A"/>
                </a:solidFill>
                <a:latin typeface="Open Sauce Bold"/>
                <a:ea typeface="Open Sauce Bold"/>
                <a:cs typeface="Open Sauce Bold"/>
                <a:sym typeface="Open Sauce Bold"/>
              </a:rPr>
              <a:t>No Unique Extension: There is no single correct way to extend data into the future, making predictions uncertain.</a:t>
            </a:r>
          </a:p>
          <a:p>
            <a:pPr algn="l">
              <a:lnSpc>
                <a:spcPts val="3304"/>
              </a:lnSpc>
              <a:spcBef>
                <a:spcPct val="0"/>
              </a:spcBef>
            </a:pPr>
            <a:endParaRPr lang="en-US" sz="2360" b="1">
              <a:solidFill>
                <a:srgbClr val="1D1B1A"/>
              </a:solidFill>
              <a:latin typeface="Open Sauce Bold"/>
              <a:ea typeface="Open Sauce Bold"/>
              <a:cs typeface="Open Sauce Bold"/>
              <a:sym typeface="Open Sauce Bold"/>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39414" y="2709451"/>
            <a:ext cx="7908496" cy="4868097"/>
            <a:chOff x="0" y="0"/>
            <a:chExt cx="2247454" cy="1383427"/>
          </a:xfrm>
        </p:grpSpPr>
        <p:sp>
          <p:nvSpPr>
            <p:cNvPr id="3" name="Freeform 3"/>
            <p:cNvSpPr/>
            <p:nvPr/>
          </p:nvSpPr>
          <p:spPr>
            <a:xfrm>
              <a:off x="0" y="0"/>
              <a:ext cx="2247454" cy="1383427"/>
            </a:xfrm>
            <a:custGeom>
              <a:avLst/>
              <a:gdLst/>
              <a:ahLst/>
              <a:cxnLst/>
              <a:rect l="l" t="t" r="r" b="b"/>
              <a:pathLst>
                <a:path w="2247454" h="1383427">
                  <a:moveTo>
                    <a:pt x="48947" y="0"/>
                  </a:moveTo>
                  <a:lnTo>
                    <a:pt x="2198507" y="0"/>
                  </a:lnTo>
                  <a:cubicBezTo>
                    <a:pt x="2211489" y="0"/>
                    <a:pt x="2223939" y="5157"/>
                    <a:pt x="2233118" y="14336"/>
                  </a:cubicBezTo>
                  <a:cubicBezTo>
                    <a:pt x="2242297" y="23516"/>
                    <a:pt x="2247454" y="35965"/>
                    <a:pt x="2247454" y="48947"/>
                  </a:cubicBezTo>
                  <a:lnTo>
                    <a:pt x="2247454" y="1334480"/>
                  </a:lnTo>
                  <a:cubicBezTo>
                    <a:pt x="2247454" y="1347461"/>
                    <a:pt x="2242297" y="1359911"/>
                    <a:pt x="2233118" y="1369090"/>
                  </a:cubicBezTo>
                  <a:cubicBezTo>
                    <a:pt x="2223939" y="1378270"/>
                    <a:pt x="2211489" y="1383427"/>
                    <a:pt x="2198507" y="1383427"/>
                  </a:cubicBezTo>
                  <a:lnTo>
                    <a:pt x="48947" y="1383427"/>
                  </a:lnTo>
                  <a:cubicBezTo>
                    <a:pt x="35965" y="1383427"/>
                    <a:pt x="23516" y="1378270"/>
                    <a:pt x="14336" y="1369090"/>
                  </a:cubicBezTo>
                  <a:cubicBezTo>
                    <a:pt x="5157" y="1359911"/>
                    <a:pt x="0" y="1347461"/>
                    <a:pt x="0" y="1334480"/>
                  </a:cubicBezTo>
                  <a:lnTo>
                    <a:pt x="0" y="48947"/>
                  </a:lnTo>
                  <a:cubicBezTo>
                    <a:pt x="0" y="35965"/>
                    <a:pt x="5157" y="23516"/>
                    <a:pt x="14336" y="14336"/>
                  </a:cubicBezTo>
                  <a:cubicBezTo>
                    <a:pt x="23516" y="5157"/>
                    <a:pt x="35965" y="0"/>
                    <a:pt x="48947" y="0"/>
                  </a:cubicBezTo>
                  <a:close/>
                </a:path>
              </a:pathLst>
            </a:custGeom>
            <a:solidFill>
              <a:srgbClr val="EFCECB"/>
            </a:solidFill>
            <a:ln cap="rnd">
              <a:noFill/>
              <a:prstDash val="solid"/>
              <a:round/>
            </a:ln>
          </p:spPr>
          <p:txBody>
            <a:bodyPr/>
            <a:lstStyle/>
            <a:p>
              <a:endParaRPr lang="en-US"/>
            </a:p>
          </p:txBody>
        </p:sp>
        <p:sp>
          <p:nvSpPr>
            <p:cNvPr id="4" name="TextBox 4"/>
            <p:cNvSpPr txBox="1"/>
            <p:nvPr/>
          </p:nvSpPr>
          <p:spPr>
            <a:xfrm>
              <a:off x="0" y="-47625"/>
              <a:ext cx="2247454" cy="1431052"/>
            </a:xfrm>
            <a:prstGeom prst="rect">
              <a:avLst/>
            </a:prstGeom>
          </p:spPr>
          <p:txBody>
            <a:bodyPr lIns="50800" tIns="50800" rIns="50800" bIns="50800" rtlCol="0" anchor="ctr"/>
            <a:lstStyle/>
            <a:p>
              <a:pPr algn="ctr">
                <a:lnSpc>
                  <a:spcPts val="3499"/>
                </a:lnSpc>
                <a:spcBef>
                  <a:spcPct val="0"/>
                </a:spcBef>
              </a:pPr>
              <a:endParaRPr/>
            </a:p>
          </p:txBody>
        </p:sp>
      </p:grpSp>
      <p:sp>
        <p:nvSpPr>
          <p:cNvPr id="5" name="Freeform 5"/>
          <p:cNvSpPr/>
          <p:nvPr/>
        </p:nvSpPr>
        <p:spPr>
          <a:xfrm>
            <a:off x="1500377" y="9521731"/>
            <a:ext cx="1923768" cy="399606"/>
          </a:xfrm>
          <a:custGeom>
            <a:avLst/>
            <a:gdLst/>
            <a:ahLst/>
            <a:cxnLst/>
            <a:rect l="l" t="t" r="r" b="b"/>
            <a:pathLst>
              <a:path w="1923768" h="399606">
                <a:moveTo>
                  <a:pt x="0" y="0"/>
                </a:moveTo>
                <a:lnTo>
                  <a:pt x="1923767" y="0"/>
                </a:lnTo>
                <a:lnTo>
                  <a:pt x="1923767" y="399606"/>
                </a:lnTo>
                <a:lnTo>
                  <a:pt x="0" y="399606"/>
                </a:lnTo>
                <a:lnTo>
                  <a:pt x="0" y="0"/>
                </a:lnTo>
                <a:close/>
              </a:path>
            </a:pathLst>
          </a:custGeom>
          <a:blipFill>
            <a:blip r:embed="rId2">
              <a:extLst>
                <a:ext uri="{96DAC541-7B7A-43D3-8B79-37D633B846F1}">
                  <asvg:svgBlip xmlns:asvg="http://schemas.microsoft.com/office/drawing/2016/SVG/main" r:embed="rId3"/>
                </a:ext>
              </a:extLst>
            </a:blip>
            <a:stretch>
              <a:fillRect b="-310516"/>
            </a:stretch>
          </a:blipFill>
        </p:spPr>
        <p:txBody>
          <a:bodyPr/>
          <a:lstStyle/>
          <a:p>
            <a:endParaRPr lang="en-US"/>
          </a:p>
        </p:txBody>
      </p:sp>
      <p:grpSp>
        <p:nvGrpSpPr>
          <p:cNvPr id="6" name="Group 6"/>
          <p:cNvGrpSpPr/>
          <p:nvPr/>
        </p:nvGrpSpPr>
        <p:grpSpPr>
          <a:xfrm>
            <a:off x="1028700" y="674830"/>
            <a:ext cx="16227262" cy="889871"/>
            <a:chOff x="0" y="0"/>
            <a:chExt cx="4273847" cy="234369"/>
          </a:xfrm>
        </p:grpSpPr>
        <p:sp>
          <p:nvSpPr>
            <p:cNvPr id="7" name="Freeform 7"/>
            <p:cNvSpPr/>
            <p:nvPr/>
          </p:nvSpPr>
          <p:spPr>
            <a:xfrm>
              <a:off x="0" y="0"/>
              <a:ext cx="4273847" cy="234369"/>
            </a:xfrm>
            <a:custGeom>
              <a:avLst/>
              <a:gdLst/>
              <a:ahLst/>
              <a:cxnLst/>
              <a:rect l="l" t="t" r="r" b="b"/>
              <a:pathLst>
                <a:path w="4273847" h="234369">
                  <a:moveTo>
                    <a:pt x="47709" y="0"/>
                  </a:moveTo>
                  <a:lnTo>
                    <a:pt x="4226137" y="0"/>
                  </a:lnTo>
                  <a:cubicBezTo>
                    <a:pt x="4252487" y="0"/>
                    <a:pt x="4273847" y="21360"/>
                    <a:pt x="4273847" y="47709"/>
                  </a:cubicBezTo>
                  <a:lnTo>
                    <a:pt x="4273847" y="186660"/>
                  </a:lnTo>
                  <a:cubicBezTo>
                    <a:pt x="4273847" y="213009"/>
                    <a:pt x="4252487" y="234369"/>
                    <a:pt x="4226137" y="234369"/>
                  </a:cubicBezTo>
                  <a:lnTo>
                    <a:pt x="47709" y="234369"/>
                  </a:lnTo>
                  <a:cubicBezTo>
                    <a:pt x="21360" y="234369"/>
                    <a:pt x="0" y="213009"/>
                    <a:pt x="0" y="186660"/>
                  </a:cubicBezTo>
                  <a:lnTo>
                    <a:pt x="0" y="47709"/>
                  </a:lnTo>
                  <a:cubicBezTo>
                    <a:pt x="0" y="21360"/>
                    <a:pt x="21360" y="0"/>
                    <a:pt x="47709" y="0"/>
                  </a:cubicBezTo>
                  <a:close/>
                </a:path>
              </a:pathLst>
            </a:custGeom>
            <a:solidFill>
              <a:srgbClr val="FFFFFF"/>
            </a:solidFill>
            <a:ln w="28575" cap="rnd">
              <a:solidFill>
                <a:srgbClr val="1D1B1A"/>
              </a:solidFill>
              <a:prstDash val="solid"/>
              <a:round/>
            </a:ln>
          </p:spPr>
          <p:txBody>
            <a:bodyPr/>
            <a:lstStyle/>
            <a:p>
              <a:endParaRPr lang="en-US"/>
            </a:p>
          </p:txBody>
        </p:sp>
        <p:sp>
          <p:nvSpPr>
            <p:cNvPr id="8" name="TextBox 8"/>
            <p:cNvSpPr txBox="1"/>
            <p:nvPr/>
          </p:nvSpPr>
          <p:spPr>
            <a:xfrm>
              <a:off x="0" y="-47625"/>
              <a:ext cx="4273847" cy="281994"/>
            </a:xfrm>
            <a:prstGeom prst="rect">
              <a:avLst/>
            </a:prstGeom>
          </p:spPr>
          <p:txBody>
            <a:bodyPr lIns="50800" tIns="50800" rIns="50800" bIns="50800" rtlCol="0" anchor="ctr"/>
            <a:lstStyle/>
            <a:p>
              <a:pPr algn="ctr">
                <a:lnSpc>
                  <a:spcPts val="3499"/>
                </a:lnSpc>
                <a:spcBef>
                  <a:spcPct val="0"/>
                </a:spcBef>
              </a:pPr>
              <a:endParaRPr/>
            </a:p>
          </p:txBody>
        </p:sp>
      </p:grpSp>
      <p:grpSp>
        <p:nvGrpSpPr>
          <p:cNvPr id="9" name="Group 9"/>
          <p:cNvGrpSpPr/>
          <p:nvPr/>
        </p:nvGrpSpPr>
        <p:grpSpPr>
          <a:xfrm>
            <a:off x="9930047" y="746133"/>
            <a:ext cx="2917864" cy="747265"/>
            <a:chOff x="0" y="0"/>
            <a:chExt cx="768491" cy="196811"/>
          </a:xfrm>
        </p:grpSpPr>
        <p:sp>
          <p:nvSpPr>
            <p:cNvPr id="10" name="Freeform 10"/>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11" name="TextBox 11"/>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3</a:t>
              </a:r>
            </a:p>
          </p:txBody>
        </p:sp>
      </p:grpSp>
      <p:grpSp>
        <p:nvGrpSpPr>
          <p:cNvPr id="12" name="Group 12"/>
          <p:cNvGrpSpPr/>
          <p:nvPr/>
        </p:nvGrpSpPr>
        <p:grpSpPr>
          <a:xfrm>
            <a:off x="7115211" y="710482"/>
            <a:ext cx="2738635" cy="818568"/>
            <a:chOff x="0" y="0"/>
            <a:chExt cx="721287" cy="215590"/>
          </a:xfrm>
        </p:grpSpPr>
        <p:sp>
          <p:nvSpPr>
            <p:cNvPr id="13" name="Freeform 13"/>
            <p:cNvSpPr/>
            <p:nvPr/>
          </p:nvSpPr>
          <p:spPr>
            <a:xfrm>
              <a:off x="0" y="0"/>
              <a:ext cx="721287" cy="215590"/>
            </a:xfrm>
            <a:custGeom>
              <a:avLst/>
              <a:gdLst/>
              <a:ahLst/>
              <a:cxnLst/>
              <a:rect l="l" t="t" r="r" b="b"/>
              <a:pathLst>
                <a:path w="721287" h="215590">
                  <a:moveTo>
                    <a:pt x="107795" y="0"/>
                  </a:moveTo>
                  <a:lnTo>
                    <a:pt x="613492" y="0"/>
                  </a:lnTo>
                  <a:cubicBezTo>
                    <a:pt x="673025" y="0"/>
                    <a:pt x="721287" y="48261"/>
                    <a:pt x="721287" y="107795"/>
                  </a:cubicBezTo>
                  <a:lnTo>
                    <a:pt x="721287" y="107795"/>
                  </a:lnTo>
                  <a:cubicBezTo>
                    <a:pt x="721287" y="167328"/>
                    <a:pt x="673025" y="215590"/>
                    <a:pt x="613492" y="215590"/>
                  </a:cubicBezTo>
                  <a:lnTo>
                    <a:pt x="107795" y="215590"/>
                  </a:lnTo>
                  <a:cubicBezTo>
                    <a:pt x="48261" y="215590"/>
                    <a:pt x="0" y="167328"/>
                    <a:pt x="0" y="107795"/>
                  </a:cubicBezTo>
                  <a:lnTo>
                    <a:pt x="0" y="107795"/>
                  </a:lnTo>
                  <a:cubicBezTo>
                    <a:pt x="0" y="48261"/>
                    <a:pt x="48261" y="0"/>
                    <a:pt x="107795" y="0"/>
                  </a:cubicBezTo>
                  <a:close/>
                </a:path>
              </a:pathLst>
            </a:custGeom>
            <a:solidFill>
              <a:srgbClr val="FFFFFF"/>
            </a:solidFill>
          </p:spPr>
          <p:txBody>
            <a:bodyPr/>
            <a:lstStyle/>
            <a:p>
              <a:endParaRPr lang="en-US"/>
            </a:p>
          </p:txBody>
        </p:sp>
        <p:sp>
          <p:nvSpPr>
            <p:cNvPr id="14" name="TextBox 14"/>
            <p:cNvSpPr txBox="1"/>
            <p:nvPr/>
          </p:nvSpPr>
          <p:spPr>
            <a:xfrm>
              <a:off x="0" y="-47625"/>
              <a:ext cx="721287" cy="263215"/>
            </a:xfrm>
            <a:prstGeom prst="rect">
              <a:avLst/>
            </a:prstGeom>
          </p:spPr>
          <p:txBody>
            <a:bodyPr lIns="50800" tIns="50800" rIns="50800" bIns="50800" rtlCol="0" anchor="ctr"/>
            <a:lstStyle/>
            <a:p>
              <a:pPr algn="ctr">
                <a:lnSpc>
                  <a:spcPts val="3499"/>
                </a:lnSpc>
                <a:spcBef>
                  <a:spcPct val="0"/>
                </a:spcBef>
              </a:pPr>
              <a:r>
                <a:rPr lang="en-US" sz="2499">
                  <a:solidFill>
                    <a:srgbClr val="000000"/>
                  </a:solidFill>
                  <a:latin typeface="Open Sauce"/>
                  <a:ea typeface="Open Sauce"/>
                  <a:cs typeface="Open Sauce"/>
                  <a:sym typeface="Open Sauce"/>
                </a:rPr>
                <a:t>Unit 2</a:t>
              </a:r>
            </a:p>
          </p:txBody>
        </p:sp>
      </p:grpSp>
      <p:sp>
        <p:nvSpPr>
          <p:cNvPr id="15" name="Freeform 15"/>
          <p:cNvSpPr/>
          <p:nvPr/>
        </p:nvSpPr>
        <p:spPr>
          <a:xfrm>
            <a:off x="15546330" y="905510"/>
            <a:ext cx="428511" cy="428511"/>
          </a:xfrm>
          <a:custGeom>
            <a:avLst/>
            <a:gdLst/>
            <a:ahLst/>
            <a:cxnLst/>
            <a:rect l="l" t="t" r="r" b="b"/>
            <a:pathLst>
              <a:path w="428511" h="428511">
                <a:moveTo>
                  <a:pt x="0" y="0"/>
                </a:moveTo>
                <a:lnTo>
                  <a:pt x="428511" y="0"/>
                </a:lnTo>
                <a:lnTo>
                  <a:pt x="428511" y="428511"/>
                </a:lnTo>
                <a:lnTo>
                  <a:pt x="0" y="4285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6" name="Group 16"/>
          <p:cNvGrpSpPr/>
          <p:nvPr/>
        </p:nvGrpSpPr>
        <p:grpSpPr>
          <a:xfrm>
            <a:off x="16366091" y="674830"/>
            <a:ext cx="889871" cy="88987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D1B1A"/>
            </a:solidFill>
          </p:spPr>
          <p:txBody>
            <a:bodyPr/>
            <a:lstStyle/>
            <a:p>
              <a:endParaRPr lang="en-US"/>
            </a:p>
          </p:txBody>
        </p:sp>
        <p:sp>
          <p:nvSpPr>
            <p:cNvPr id="18" name="TextBox 18"/>
            <p:cNvSpPr txBox="1"/>
            <p:nvPr/>
          </p:nvSpPr>
          <p:spPr>
            <a:xfrm>
              <a:off x="76200" y="28575"/>
              <a:ext cx="660400" cy="708025"/>
            </a:xfrm>
            <a:prstGeom prst="rect">
              <a:avLst/>
            </a:prstGeom>
          </p:spPr>
          <p:txBody>
            <a:bodyPr lIns="76139" tIns="76139" rIns="76139" bIns="76139" rtlCol="0" anchor="ctr"/>
            <a:lstStyle/>
            <a:p>
              <a:pPr algn="ctr">
                <a:lnSpc>
                  <a:spcPts val="2940"/>
                </a:lnSpc>
              </a:pPr>
              <a:r>
                <a:rPr lang="en-US" sz="2100">
                  <a:solidFill>
                    <a:srgbClr val="FFFFFF"/>
                  </a:solidFill>
                  <a:latin typeface="Open Sauce"/>
                  <a:ea typeface="Open Sauce"/>
                  <a:cs typeface="Open Sauce"/>
                  <a:sym typeface="Open Sauce"/>
                </a:rPr>
                <a:t>1</a:t>
              </a:r>
            </a:p>
          </p:txBody>
        </p:sp>
      </p:grpSp>
      <p:grpSp>
        <p:nvGrpSpPr>
          <p:cNvPr id="19" name="Group 19"/>
          <p:cNvGrpSpPr/>
          <p:nvPr/>
        </p:nvGrpSpPr>
        <p:grpSpPr>
          <a:xfrm>
            <a:off x="4713661" y="674830"/>
            <a:ext cx="2974020" cy="865515"/>
            <a:chOff x="0" y="0"/>
            <a:chExt cx="783281" cy="227955"/>
          </a:xfrm>
        </p:grpSpPr>
        <p:sp>
          <p:nvSpPr>
            <p:cNvPr id="20" name="Freeform 20"/>
            <p:cNvSpPr/>
            <p:nvPr/>
          </p:nvSpPr>
          <p:spPr>
            <a:xfrm>
              <a:off x="0" y="0"/>
              <a:ext cx="783281" cy="227955"/>
            </a:xfrm>
            <a:custGeom>
              <a:avLst/>
              <a:gdLst/>
              <a:ahLst/>
              <a:cxnLst/>
              <a:rect l="l" t="t" r="r" b="b"/>
              <a:pathLst>
                <a:path w="783281" h="227955">
                  <a:moveTo>
                    <a:pt x="113977" y="0"/>
                  </a:moveTo>
                  <a:lnTo>
                    <a:pt x="669304" y="0"/>
                  </a:lnTo>
                  <a:cubicBezTo>
                    <a:pt x="732252" y="0"/>
                    <a:pt x="783281" y="51029"/>
                    <a:pt x="783281" y="113977"/>
                  </a:cubicBezTo>
                  <a:lnTo>
                    <a:pt x="783281" y="113977"/>
                  </a:lnTo>
                  <a:cubicBezTo>
                    <a:pt x="783281" y="144206"/>
                    <a:pt x="771273" y="173196"/>
                    <a:pt x="749898" y="194571"/>
                  </a:cubicBezTo>
                  <a:cubicBezTo>
                    <a:pt x="728523" y="215946"/>
                    <a:pt x="699532" y="227955"/>
                    <a:pt x="669304" y="227955"/>
                  </a:cubicBezTo>
                  <a:lnTo>
                    <a:pt x="113977" y="227955"/>
                  </a:lnTo>
                  <a:cubicBezTo>
                    <a:pt x="83749" y="227955"/>
                    <a:pt x="54758" y="215946"/>
                    <a:pt x="33383" y="194571"/>
                  </a:cubicBezTo>
                  <a:cubicBezTo>
                    <a:pt x="12008" y="173196"/>
                    <a:pt x="0" y="144206"/>
                    <a:pt x="0" y="113977"/>
                  </a:cubicBezTo>
                  <a:lnTo>
                    <a:pt x="0" y="113977"/>
                  </a:lnTo>
                  <a:cubicBezTo>
                    <a:pt x="0" y="83749"/>
                    <a:pt x="12008" y="54758"/>
                    <a:pt x="33383" y="33383"/>
                  </a:cubicBezTo>
                  <a:cubicBezTo>
                    <a:pt x="54758" y="12008"/>
                    <a:pt x="83749" y="0"/>
                    <a:pt x="113977" y="0"/>
                  </a:cubicBezTo>
                  <a:close/>
                </a:path>
              </a:pathLst>
            </a:custGeom>
            <a:solidFill>
              <a:srgbClr val="000000"/>
            </a:solidFill>
          </p:spPr>
          <p:txBody>
            <a:bodyPr/>
            <a:lstStyle/>
            <a:p>
              <a:endParaRPr lang="en-US"/>
            </a:p>
          </p:txBody>
        </p:sp>
        <p:sp>
          <p:nvSpPr>
            <p:cNvPr id="21" name="TextBox 21"/>
            <p:cNvSpPr txBox="1"/>
            <p:nvPr/>
          </p:nvSpPr>
          <p:spPr>
            <a:xfrm>
              <a:off x="0" y="-47625"/>
              <a:ext cx="783281" cy="275580"/>
            </a:xfrm>
            <a:prstGeom prst="rect">
              <a:avLst/>
            </a:prstGeom>
          </p:spPr>
          <p:txBody>
            <a:bodyPr lIns="50800" tIns="50800" rIns="50800" bIns="50800" rtlCol="0" anchor="ctr"/>
            <a:lstStyle/>
            <a:p>
              <a:pPr algn="ctr">
                <a:lnSpc>
                  <a:spcPts val="3499"/>
                </a:lnSpc>
                <a:spcBef>
                  <a:spcPct val="0"/>
                </a:spcBef>
              </a:pPr>
              <a:r>
                <a:rPr lang="en-US" sz="2499">
                  <a:solidFill>
                    <a:srgbClr val="FFFFFF"/>
                  </a:solidFill>
                  <a:latin typeface="Open Sauce"/>
                  <a:ea typeface="Open Sauce"/>
                  <a:cs typeface="Open Sauce"/>
                  <a:sym typeface="Open Sauce"/>
                </a:rPr>
                <a:t>Unit 1</a:t>
              </a:r>
            </a:p>
          </p:txBody>
        </p:sp>
      </p:grpSp>
      <p:grpSp>
        <p:nvGrpSpPr>
          <p:cNvPr id="22" name="Group 22"/>
          <p:cNvGrpSpPr/>
          <p:nvPr/>
        </p:nvGrpSpPr>
        <p:grpSpPr>
          <a:xfrm>
            <a:off x="1450028" y="746133"/>
            <a:ext cx="2917864" cy="747265"/>
            <a:chOff x="0" y="0"/>
            <a:chExt cx="768491" cy="196811"/>
          </a:xfrm>
        </p:grpSpPr>
        <p:sp>
          <p:nvSpPr>
            <p:cNvPr id="23" name="Freeform 23"/>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4" name="TextBox 24"/>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Topic</a:t>
              </a:r>
            </a:p>
          </p:txBody>
        </p:sp>
      </p:grpSp>
      <p:grpSp>
        <p:nvGrpSpPr>
          <p:cNvPr id="25" name="Group 25"/>
          <p:cNvGrpSpPr/>
          <p:nvPr/>
        </p:nvGrpSpPr>
        <p:grpSpPr>
          <a:xfrm>
            <a:off x="12548052" y="746133"/>
            <a:ext cx="2917864" cy="747265"/>
            <a:chOff x="0" y="0"/>
            <a:chExt cx="768491" cy="196811"/>
          </a:xfrm>
        </p:grpSpPr>
        <p:sp>
          <p:nvSpPr>
            <p:cNvPr id="26" name="Freeform 26"/>
            <p:cNvSpPr/>
            <p:nvPr/>
          </p:nvSpPr>
          <p:spPr>
            <a:xfrm>
              <a:off x="0" y="0"/>
              <a:ext cx="768491" cy="196811"/>
            </a:xfrm>
            <a:custGeom>
              <a:avLst/>
              <a:gdLst/>
              <a:ahLst/>
              <a:cxnLst/>
              <a:rect l="l" t="t" r="r" b="b"/>
              <a:pathLst>
                <a:path w="768491" h="196811">
                  <a:moveTo>
                    <a:pt x="98405" y="0"/>
                  </a:moveTo>
                  <a:lnTo>
                    <a:pt x="670086" y="0"/>
                  </a:lnTo>
                  <a:cubicBezTo>
                    <a:pt x="724433" y="0"/>
                    <a:pt x="768491" y="44058"/>
                    <a:pt x="768491" y="98405"/>
                  </a:cubicBezTo>
                  <a:lnTo>
                    <a:pt x="768491" y="98405"/>
                  </a:lnTo>
                  <a:cubicBezTo>
                    <a:pt x="768491" y="152753"/>
                    <a:pt x="724433" y="196811"/>
                    <a:pt x="670086" y="196811"/>
                  </a:cubicBezTo>
                  <a:lnTo>
                    <a:pt x="98405" y="196811"/>
                  </a:lnTo>
                  <a:cubicBezTo>
                    <a:pt x="44058" y="196811"/>
                    <a:pt x="0" y="152753"/>
                    <a:pt x="0" y="98405"/>
                  </a:cubicBezTo>
                  <a:lnTo>
                    <a:pt x="0" y="98405"/>
                  </a:lnTo>
                  <a:cubicBezTo>
                    <a:pt x="0" y="44058"/>
                    <a:pt x="44058" y="0"/>
                    <a:pt x="98405" y="0"/>
                  </a:cubicBezTo>
                  <a:close/>
                </a:path>
              </a:pathLst>
            </a:custGeom>
            <a:solidFill>
              <a:srgbClr val="FFFFFF"/>
            </a:solidFill>
          </p:spPr>
          <p:txBody>
            <a:bodyPr/>
            <a:lstStyle/>
            <a:p>
              <a:endParaRPr lang="en-US"/>
            </a:p>
          </p:txBody>
        </p:sp>
        <p:sp>
          <p:nvSpPr>
            <p:cNvPr id="27" name="TextBox 27"/>
            <p:cNvSpPr txBox="1"/>
            <p:nvPr/>
          </p:nvSpPr>
          <p:spPr>
            <a:xfrm>
              <a:off x="0" y="-47625"/>
              <a:ext cx="768491" cy="244436"/>
            </a:xfrm>
            <a:prstGeom prst="rect">
              <a:avLst/>
            </a:prstGeom>
          </p:spPr>
          <p:txBody>
            <a:bodyPr lIns="50800" tIns="50800" rIns="50800" bIns="50800" rtlCol="0" anchor="ctr"/>
            <a:lstStyle/>
            <a:p>
              <a:pPr algn="ctr">
                <a:lnSpc>
                  <a:spcPts val="3499"/>
                </a:lnSpc>
                <a:spcBef>
                  <a:spcPct val="0"/>
                </a:spcBef>
              </a:pPr>
              <a:r>
                <a:rPr lang="en-US" sz="2499">
                  <a:solidFill>
                    <a:srgbClr val="1D1B1A"/>
                  </a:solidFill>
                  <a:latin typeface="Open Sauce"/>
                  <a:ea typeface="Open Sauce"/>
                  <a:cs typeface="Open Sauce"/>
                  <a:sym typeface="Open Sauce"/>
                </a:rPr>
                <a:t>Unit 4</a:t>
              </a:r>
            </a:p>
          </p:txBody>
        </p:sp>
      </p:grpSp>
      <p:sp>
        <p:nvSpPr>
          <p:cNvPr id="28" name="TextBox 28"/>
          <p:cNvSpPr txBox="1"/>
          <p:nvPr/>
        </p:nvSpPr>
        <p:spPr>
          <a:xfrm>
            <a:off x="5260756" y="3094974"/>
            <a:ext cx="7265813" cy="4178673"/>
          </a:xfrm>
          <a:prstGeom prst="rect">
            <a:avLst/>
          </a:prstGeom>
        </p:spPr>
        <p:txBody>
          <a:bodyPr lIns="0" tIns="0" rIns="0" bIns="0" rtlCol="0" anchor="t">
            <a:spAutoFit/>
          </a:bodyPr>
          <a:lstStyle/>
          <a:p>
            <a:pPr algn="l">
              <a:lnSpc>
                <a:spcPts val="3304"/>
              </a:lnSpc>
            </a:pPr>
            <a:r>
              <a:rPr lang="en-US" sz="2360" b="1">
                <a:solidFill>
                  <a:srgbClr val="1D1B1A"/>
                </a:solidFill>
                <a:latin typeface="Open Sauce Bold"/>
                <a:ea typeface="Open Sauce Bold"/>
                <a:cs typeface="Open Sauce Bold"/>
                <a:sym typeface="Open Sauce Bold"/>
              </a:rPr>
              <a:t>Is this argument valid? Is this argument sound?</a:t>
            </a:r>
          </a:p>
          <a:p>
            <a:pPr marL="509593" lvl="1" indent="-254796" algn="l">
              <a:lnSpc>
                <a:spcPts val="3304"/>
              </a:lnSpc>
              <a:buAutoNum type="arabicPeriod"/>
            </a:pPr>
            <a:r>
              <a:rPr lang="en-US" sz="2360" b="1">
                <a:solidFill>
                  <a:srgbClr val="1D1B1A"/>
                </a:solidFill>
                <a:latin typeface="Open Sauce Bold"/>
                <a:ea typeface="Open Sauce Bold"/>
                <a:cs typeface="Open Sauce Bold"/>
                <a:sym typeface="Open Sauce Bold"/>
              </a:rPr>
              <a:t>Premise 1: All dogs can fly.</a:t>
            </a:r>
          </a:p>
          <a:p>
            <a:pPr marL="509593" lvl="1" indent="-254796" algn="l">
              <a:lnSpc>
                <a:spcPts val="3304"/>
              </a:lnSpc>
              <a:buAutoNum type="arabicPeriod"/>
            </a:pPr>
            <a:r>
              <a:rPr lang="en-US" sz="2360" b="1">
                <a:solidFill>
                  <a:srgbClr val="1D1B1A"/>
                </a:solidFill>
                <a:latin typeface="Open Sauce Bold"/>
                <a:ea typeface="Open Sauce Bold"/>
                <a:cs typeface="Open Sauce Bold"/>
                <a:sym typeface="Open Sauce Bold"/>
              </a:rPr>
              <a:t>Premise 2: Fido is a dog.</a:t>
            </a:r>
          </a:p>
          <a:p>
            <a:pPr marL="509593" lvl="1" indent="-254796" algn="l">
              <a:lnSpc>
                <a:spcPts val="3304"/>
              </a:lnSpc>
              <a:buAutoNum type="arabicPeriod"/>
            </a:pPr>
            <a:r>
              <a:rPr lang="en-US" sz="2360" b="1">
                <a:solidFill>
                  <a:srgbClr val="1D1B1A"/>
                </a:solidFill>
                <a:latin typeface="Open Sauce Bold"/>
                <a:ea typeface="Open Sauce Bold"/>
                <a:cs typeface="Open Sauce Bold"/>
                <a:sym typeface="Open Sauce Bold"/>
              </a:rPr>
              <a:t>Conclusion: Therefore, Fido can fly. </a:t>
            </a:r>
          </a:p>
          <a:p>
            <a:pPr algn="l">
              <a:lnSpc>
                <a:spcPts val="3304"/>
              </a:lnSpc>
            </a:pPr>
            <a:endParaRPr lang="en-US" sz="2360" b="1">
              <a:solidFill>
                <a:srgbClr val="1D1B1A"/>
              </a:solidFill>
              <a:latin typeface="Open Sauce Bold"/>
              <a:ea typeface="Open Sauce Bold"/>
              <a:cs typeface="Open Sauce Bold"/>
              <a:sym typeface="Open Sauce Bold"/>
            </a:endParaRPr>
          </a:p>
          <a:p>
            <a:pPr algn="l">
              <a:lnSpc>
                <a:spcPts val="3304"/>
              </a:lnSpc>
              <a:spcBef>
                <a:spcPct val="0"/>
              </a:spcBef>
            </a:pPr>
            <a:r>
              <a:rPr lang="en-US" sz="2360" b="1">
                <a:solidFill>
                  <a:srgbClr val="1D1B1A"/>
                </a:solidFill>
                <a:latin typeface="Open Sauce Bold"/>
                <a:ea typeface="Open Sauce Bold"/>
                <a:cs typeface="Open Sauce Bold"/>
                <a:sym typeface="Open Sauce Bold"/>
              </a:rPr>
              <a:t>How can we distinguish between regularities that are reliable for future predictions and those that are not? Can we ever be fully justified in trusting inductive reasoning, given the infinite potential regularities in any dataset?</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2459</Words>
  <Application>Microsoft Macintosh PowerPoint</Application>
  <PresentationFormat>Custom</PresentationFormat>
  <Paragraphs>395</Paragraphs>
  <Slides>30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Open Sauce</vt:lpstr>
      <vt:lpstr>Calibri</vt:lpstr>
      <vt:lpstr>Open Sauce Bold Italics</vt:lpstr>
      <vt:lpstr>DM Sans Bold</vt:lpstr>
      <vt:lpstr>Open Sauce Italics</vt:lpstr>
      <vt:lpstr>Arial</vt:lpstr>
      <vt:lpstr>Open Sauce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Philosophy of Data</dc:title>
  <cp:lastModifiedBy>Nguyen, Margaret</cp:lastModifiedBy>
  <cp:revision>2</cp:revision>
  <dcterms:created xsi:type="dcterms:W3CDTF">2006-08-16T00:00:00Z</dcterms:created>
  <dcterms:modified xsi:type="dcterms:W3CDTF">2024-10-14T21:37:28Z</dcterms:modified>
  <dc:identifier>DAGTTPjEOdE</dc:identifier>
</cp:coreProperties>
</file>